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Lst>
  <p:sldSz cy="5143500" cx="9144000"/>
  <p:notesSz cx="6858000" cy="9144000"/>
  <p:embeddedFontLst>
    <p:embeddedFont>
      <p:font typeface="Corsiva"/>
      <p:regular r:id="rId25"/>
      <p:bold r:id="rId26"/>
      <p:italic r:id="rId27"/>
      <p:boldItalic r:id="rId28"/>
    </p:embeddedFont>
    <p:embeddedFont>
      <p:font typeface="Economica"/>
      <p:regular r:id="rId29"/>
      <p:bold r:id="rId30"/>
      <p:italic r:id="rId31"/>
      <p:boldItalic r:id="rId32"/>
    </p:embeddedFont>
    <p:embeddedFont>
      <p:font typeface="Lobster"/>
      <p:regular r:id="rId33"/>
    </p:embeddedFont>
    <p:embeddedFont>
      <p:font typeface="Amatic SC"/>
      <p:regular r:id="rId34"/>
      <p:bold r:id="rId35"/>
    </p:embeddedFont>
    <p:embeddedFont>
      <p:font typeface="Pacifico"/>
      <p:regular r:id="rId36"/>
    </p:embeddedFont>
    <p:embeddedFont>
      <p:font typeface="Merriweather"/>
      <p:regular r:id="rId37"/>
      <p:bold r:id="rId38"/>
      <p:italic r:id="rId39"/>
      <p:boldItalic r:id="rId40"/>
    </p:embeddedFont>
    <p:embeddedFont>
      <p:font typeface="Comfortaa"/>
      <p:regular r:id="rId41"/>
      <p:bold r:id="rId42"/>
    </p:embeddedFont>
    <p:embeddedFont>
      <p:font typeface="Open Sans"/>
      <p:regular r:id="rId43"/>
      <p:bold r:id="rId44"/>
      <p:italic r:id="rId45"/>
      <p:boldItalic r:id="rId4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B2992D68-3036-426D-A530-70DD2614C245}">
  <a:tblStyle styleId="{B2992D68-3036-426D-A530-70DD2614C245}"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Merriweather-boldItalic.fntdata"/><Relationship Id="rId20" Type="http://schemas.openxmlformats.org/officeDocument/2006/relationships/slide" Target="slides/slide14.xml"/><Relationship Id="rId42" Type="http://schemas.openxmlformats.org/officeDocument/2006/relationships/font" Target="fonts/Comfortaa-bold.fntdata"/><Relationship Id="rId41" Type="http://schemas.openxmlformats.org/officeDocument/2006/relationships/font" Target="fonts/Comfortaa-regular.fntdata"/><Relationship Id="rId22" Type="http://schemas.openxmlformats.org/officeDocument/2006/relationships/slide" Target="slides/slide16.xml"/><Relationship Id="rId44" Type="http://schemas.openxmlformats.org/officeDocument/2006/relationships/font" Target="fonts/OpenSans-bold.fntdata"/><Relationship Id="rId21" Type="http://schemas.openxmlformats.org/officeDocument/2006/relationships/slide" Target="slides/slide15.xml"/><Relationship Id="rId43" Type="http://schemas.openxmlformats.org/officeDocument/2006/relationships/font" Target="fonts/OpenSans-regular.fntdata"/><Relationship Id="rId24" Type="http://schemas.openxmlformats.org/officeDocument/2006/relationships/slide" Target="slides/slide18.xml"/><Relationship Id="rId46" Type="http://schemas.openxmlformats.org/officeDocument/2006/relationships/font" Target="fonts/OpenSans-boldItalic.fntdata"/><Relationship Id="rId23" Type="http://schemas.openxmlformats.org/officeDocument/2006/relationships/slide" Target="slides/slide17.xml"/><Relationship Id="rId45" Type="http://schemas.openxmlformats.org/officeDocument/2006/relationships/font" Target="fonts/OpenSans-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font" Target="fonts/Corsiva-bold.fntdata"/><Relationship Id="rId25" Type="http://schemas.openxmlformats.org/officeDocument/2006/relationships/font" Target="fonts/Corsiva-regular.fntdata"/><Relationship Id="rId28" Type="http://schemas.openxmlformats.org/officeDocument/2006/relationships/font" Target="fonts/Corsiva-boldItalic.fntdata"/><Relationship Id="rId27" Type="http://schemas.openxmlformats.org/officeDocument/2006/relationships/font" Target="fonts/Corsiva-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Economica-regular.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Economica-italic.fntdata"/><Relationship Id="rId30" Type="http://schemas.openxmlformats.org/officeDocument/2006/relationships/font" Target="fonts/Economica-bold.fntdata"/><Relationship Id="rId11" Type="http://schemas.openxmlformats.org/officeDocument/2006/relationships/slide" Target="slides/slide5.xml"/><Relationship Id="rId33" Type="http://schemas.openxmlformats.org/officeDocument/2006/relationships/font" Target="fonts/Lobster-regular.fntdata"/><Relationship Id="rId10" Type="http://schemas.openxmlformats.org/officeDocument/2006/relationships/slide" Target="slides/slide4.xml"/><Relationship Id="rId32" Type="http://schemas.openxmlformats.org/officeDocument/2006/relationships/font" Target="fonts/Economica-boldItalic.fntdata"/><Relationship Id="rId13" Type="http://schemas.openxmlformats.org/officeDocument/2006/relationships/slide" Target="slides/slide7.xml"/><Relationship Id="rId35" Type="http://schemas.openxmlformats.org/officeDocument/2006/relationships/font" Target="fonts/AmaticSC-bold.fntdata"/><Relationship Id="rId12" Type="http://schemas.openxmlformats.org/officeDocument/2006/relationships/slide" Target="slides/slide6.xml"/><Relationship Id="rId34" Type="http://schemas.openxmlformats.org/officeDocument/2006/relationships/font" Target="fonts/AmaticSC-regular.fntdata"/><Relationship Id="rId15" Type="http://schemas.openxmlformats.org/officeDocument/2006/relationships/slide" Target="slides/slide9.xml"/><Relationship Id="rId37" Type="http://schemas.openxmlformats.org/officeDocument/2006/relationships/font" Target="fonts/Merriweather-regular.fntdata"/><Relationship Id="rId14" Type="http://schemas.openxmlformats.org/officeDocument/2006/relationships/slide" Target="slides/slide8.xml"/><Relationship Id="rId36" Type="http://schemas.openxmlformats.org/officeDocument/2006/relationships/font" Target="fonts/Pacifico-regular.fntdata"/><Relationship Id="rId17" Type="http://schemas.openxmlformats.org/officeDocument/2006/relationships/slide" Target="slides/slide11.xml"/><Relationship Id="rId39" Type="http://schemas.openxmlformats.org/officeDocument/2006/relationships/font" Target="fonts/Merriweather-italic.fntdata"/><Relationship Id="rId16" Type="http://schemas.openxmlformats.org/officeDocument/2006/relationships/slide" Target="slides/slide10.xml"/><Relationship Id="rId38" Type="http://schemas.openxmlformats.org/officeDocument/2006/relationships/font" Target="fonts/Merriweather-bold.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a5b3967ad3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a5b3967ad3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a5b3967ad3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a5b3967ad3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a5b3967ad3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a5b3967ad3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aebfd68568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aebfd68568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aebfd68568_0_3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aebfd68568_0_3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aebfd68568_0_3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aebfd68568_0_3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aebfd68568_0_3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aebfd68568_0_3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aebfd68568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aebfd68568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adef4bc31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adef4bc31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aebfd68568_0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aebfd68568_0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gae84fcc00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gae84fcc00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aebfd68568_0_3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aebfd68568_0_3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adef4bc311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adef4bc311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aebfd68568_0_3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aebfd68568_0_3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aebfd68568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aebfd68568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a5b3967ad3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a5b3967ad3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a5b3967ad3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a5b3967ad3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2744013" y="756700"/>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1" name="Google Shape;11;p2"/>
          <p:cNvSpPr/>
          <p:nvPr/>
        </p:nvSpPr>
        <p:spPr>
          <a:xfrm rot="10800000">
            <a:off x="5318350" y="32667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2" name="Google Shape;12;p2"/>
          <p:cNvSpPr txBox="1"/>
          <p:nvPr>
            <p:ph type="ctrTitle"/>
          </p:nvPr>
        </p:nvSpPr>
        <p:spPr>
          <a:xfrm>
            <a:off x="3044700" y="1444255"/>
            <a:ext cx="3054600" cy="15372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p:txBody>
      </p:sp>
      <p:sp>
        <p:nvSpPr>
          <p:cNvPr id="13" name="Google Shape;13;p2"/>
          <p:cNvSpPr txBox="1"/>
          <p:nvPr>
            <p:ph idx="1" type="subTitle"/>
          </p:nvPr>
        </p:nvSpPr>
        <p:spPr>
          <a:xfrm>
            <a:off x="3044700" y="3116580"/>
            <a:ext cx="3054600" cy="701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Font typeface="Economica"/>
              <a:buNone/>
              <a:defRPr sz="2100">
                <a:latin typeface="Economica"/>
                <a:ea typeface="Economica"/>
                <a:cs typeface="Economica"/>
                <a:sym typeface="Economica"/>
              </a:defRPr>
            </a:lvl1pPr>
            <a:lvl2pPr lvl="1" algn="ctr">
              <a:lnSpc>
                <a:spcPct val="100000"/>
              </a:lnSpc>
              <a:spcBef>
                <a:spcPts val="0"/>
              </a:spcBef>
              <a:spcAft>
                <a:spcPts val="0"/>
              </a:spcAft>
              <a:buSzPts val="2100"/>
              <a:buFont typeface="Economica"/>
              <a:buNone/>
              <a:defRPr sz="2100">
                <a:latin typeface="Economica"/>
                <a:ea typeface="Economica"/>
                <a:cs typeface="Economica"/>
                <a:sym typeface="Economica"/>
              </a:defRPr>
            </a:lvl2pPr>
            <a:lvl3pPr lvl="2" algn="ctr">
              <a:lnSpc>
                <a:spcPct val="100000"/>
              </a:lnSpc>
              <a:spcBef>
                <a:spcPts val="0"/>
              </a:spcBef>
              <a:spcAft>
                <a:spcPts val="0"/>
              </a:spcAft>
              <a:buSzPts val="2100"/>
              <a:buFont typeface="Economica"/>
              <a:buNone/>
              <a:defRPr sz="2100">
                <a:latin typeface="Economica"/>
                <a:ea typeface="Economica"/>
                <a:cs typeface="Economica"/>
                <a:sym typeface="Economica"/>
              </a:defRPr>
            </a:lvl3pPr>
            <a:lvl4pPr lvl="3" algn="ctr">
              <a:lnSpc>
                <a:spcPct val="100000"/>
              </a:lnSpc>
              <a:spcBef>
                <a:spcPts val="0"/>
              </a:spcBef>
              <a:spcAft>
                <a:spcPts val="0"/>
              </a:spcAft>
              <a:buSzPts val="2100"/>
              <a:buFont typeface="Economica"/>
              <a:buNone/>
              <a:defRPr sz="2100">
                <a:latin typeface="Economica"/>
                <a:ea typeface="Economica"/>
                <a:cs typeface="Economica"/>
                <a:sym typeface="Economica"/>
              </a:defRPr>
            </a:lvl4pPr>
            <a:lvl5pPr lvl="4" algn="ctr">
              <a:lnSpc>
                <a:spcPct val="100000"/>
              </a:lnSpc>
              <a:spcBef>
                <a:spcPts val="0"/>
              </a:spcBef>
              <a:spcAft>
                <a:spcPts val="0"/>
              </a:spcAft>
              <a:buSzPts val="2100"/>
              <a:buFont typeface="Economica"/>
              <a:buNone/>
              <a:defRPr sz="2100">
                <a:latin typeface="Economica"/>
                <a:ea typeface="Economica"/>
                <a:cs typeface="Economica"/>
                <a:sym typeface="Economica"/>
              </a:defRPr>
            </a:lvl5pPr>
            <a:lvl6pPr lvl="5" algn="ctr">
              <a:lnSpc>
                <a:spcPct val="100000"/>
              </a:lnSpc>
              <a:spcBef>
                <a:spcPts val="0"/>
              </a:spcBef>
              <a:spcAft>
                <a:spcPts val="0"/>
              </a:spcAft>
              <a:buSzPts val="2100"/>
              <a:buFont typeface="Economica"/>
              <a:buNone/>
              <a:defRPr sz="2100">
                <a:latin typeface="Economica"/>
                <a:ea typeface="Economica"/>
                <a:cs typeface="Economica"/>
                <a:sym typeface="Economica"/>
              </a:defRPr>
            </a:lvl6pPr>
            <a:lvl7pPr lvl="6" algn="ctr">
              <a:lnSpc>
                <a:spcPct val="100000"/>
              </a:lnSpc>
              <a:spcBef>
                <a:spcPts val="0"/>
              </a:spcBef>
              <a:spcAft>
                <a:spcPts val="0"/>
              </a:spcAft>
              <a:buSzPts val="2100"/>
              <a:buFont typeface="Economica"/>
              <a:buNone/>
              <a:defRPr sz="2100">
                <a:latin typeface="Economica"/>
                <a:ea typeface="Economica"/>
                <a:cs typeface="Economica"/>
                <a:sym typeface="Economica"/>
              </a:defRPr>
            </a:lvl7pPr>
            <a:lvl8pPr lvl="7" algn="ctr">
              <a:lnSpc>
                <a:spcPct val="100000"/>
              </a:lnSpc>
              <a:spcBef>
                <a:spcPts val="0"/>
              </a:spcBef>
              <a:spcAft>
                <a:spcPts val="0"/>
              </a:spcAft>
              <a:buSzPts val="2100"/>
              <a:buFont typeface="Economica"/>
              <a:buNone/>
              <a:defRPr sz="2100">
                <a:latin typeface="Economica"/>
                <a:ea typeface="Economica"/>
                <a:cs typeface="Economica"/>
                <a:sym typeface="Economica"/>
              </a:defRPr>
            </a:lvl8pPr>
            <a:lvl9pPr lvl="8" algn="ctr">
              <a:lnSpc>
                <a:spcPct val="100000"/>
              </a:lnSpc>
              <a:spcBef>
                <a:spcPts val="0"/>
              </a:spcBef>
              <a:spcAft>
                <a:spcPts val="0"/>
              </a:spcAft>
              <a:buSzPts val="2100"/>
              <a:buFont typeface="Economica"/>
              <a:buNone/>
              <a:defRPr sz="2100">
                <a:latin typeface="Economica"/>
                <a:ea typeface="Economica"/>
                <a:cs typeface="Economica"/>
                <a:sym typeface="Economica"/>
              </a:defRPr>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1" name="Shape 51"/>
        <p:cNvGrpSpPr/>
        <p:nvPr/>
      </p:nvGrpSpPr>
      <p:grpSpPr>
        <a:xfrm>
          <a:off x="0" y="0"/>
          <a:ext cx="0" cy="0"/>
          <a:chOff x="0" y="0"/>
          <a:chExt cx="0" cy="0"/>
        </a:xfrm>
      </p:grpSpPr>
      <p:sp>
        <p:nvSpPr>
          <p:cNvPr id="52" name="Google Shape;52;p11"/>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11"/>
          <p:cNvSpPr txBox="1"/>
          <p:nvPr>
            <p:ph hasCustomPrompt="1" type="title"/>
          </p:nvPr>
        </p:nvSpPr>
        <p:spPr>
          <a:xfrm>
            <a:off x="311700" y="957125"/>
            <a:ext cx="8520600" cy="21288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2"/>
              </a:buClr>
              <a:buSzPts val="16000"/>
              <a:buNone/>
              <a:defRPr sz="16000">
                <a:solidFill>
                  <a:schemeClr val="lt2"/>
                </a:solidFill>
              </a:defRPr>
            </a:lvl1pPr>
            <a:lvl2pPr lvl="1" algn="ctr">
              <a:spcBef>
                <a:spcPts val="0"/>
              </a:spcBef>
              <a:spcAft>
                <a:spcPts val="0"/>
              </a:spcAft>
              <a:buClr>
                <a:schemeClr val="lt2"/>
              </a:buClr>
              <a:buSzPts val="16000"/>
              <a:buNone/>
              <a:defRPr sz="16000">
                <a:solidFill>
                  <a:schemeClr val="lt2"/>
                </a:solidFill>
              </a:defRPr>
            </a:lvl2pPr>
            <a:lvl3pPr lvl="2" algn="ctr">
              <a:spcBef>
                <a:spcPts val="0"/>
              </a:spcBef>
              <a:spcAft>
                <a:spcPts val="0"/>
              </a:spcAft>
              <a:buClr>
                <a:schemeClr val="lt2"/>
              </a:buClr>
              <a:buSzPts val="16000"/>
              <a:buNone/>
              <a:defRPr sz="16000">
                <a:solidFill>
                  <a:schemeClr val="lt2"/>
                </a:solidFill>
              </a:defRPr>
            </a:lvl3pPr>
            <a:lvl4pPr lvl="3" algn="ctr">
              <a:spcBef>
                <a:spcPts val="0"/>
              </a:spcBef>
              <a:spcAft>
                <a:spcPts val="0"/>
              </a:spcAft>
              <a:buClr>
                <a:schemeClr val="lt2"/>
              </a:buClr>
              <a:buSzPts val="16000"/>
              <a:buNone/>
              <a:defRPr sz="16000">
                <a:solidFill>
                  <a:schemeClr val="lt2"/>
                </a:solidFill>
              </a:defRPr>
            </a:lvl4pPr>
            <a:lvl5pPr lvl="4" algn="ctr">
              <a:spcBef>
                <a:spcPts val="0"/>
              </a:spcBef>
              <a:spcAft>
                <a:spcPts val="0"/>
              </a:spcAft>
              <a:buClr>
                <a:schemeClr val="lt2"/>
              </a:buClr>
              <a:buSzPts val="16000"/>
              <a:buNone/>
              <a:defRPr sz="16000">
                <a:solidFill>
                  <a:schemeClr val="lt2"/>
                </a:solidFill>
              </a:defRPr>
            </a:lvl5pPr>
            <a:lvl6pPr lvl="5" algn="ctr">
              <a:spcBef>
                <a:spcPts val="0"/>
              </a:spcBef>
              <a:spcAft>
                <a:spcPts val="0"/>
              </a:spcAft>
              <a:buClr>
                <a:schemeClr val="lt2"/>
              </a:buClr>
              <a:buSzPts val="16000"/>
              <a:buNone/>
              <a:defRPr sz="16000">
                <a:solidFill>
                  <a:schemeClr val="lt2"/>
                </a:solidFill>
              </a:defRPr>
            </a:lvl6pPr>
            <a:lvl7pPr lvl="6" algn="ctr">
              <a:spcBef>
                <a:spcPts val="0"/>
              </a:spcBef>
              <a:spcAft>
                <a:spcPts val="0"/>
              </a:spcAft>
              <a:buClr>
                <a:schemeClr val="lt2"/>
              </a:buClr>
              <a:buSzPts val="16000"/>
              <a:buNone/>
              <a:defRPr sz="16000">
                <a:solidFill>
                  <a:schemeClr val="lt2"/>
                </a:solidFill>
              </a:defRPr>
            </a:lvl7pPr>
            <a:lvl8pPr lvl="7" algn="ctr">
              <a:spcBef>
                <a:spcPts val="0"/>
              </a:spcBef>
              <a:spcAft>
                <a:spcPts val="0"/>
              </a:spcAft>
              <a:buClr>
                <a:schemeClr val="lt2"/>
              </a:buClr>
              <a:buSzPts val="16000"/>
              <a:buNone/>
              <a:defRPr sz="16000">
                <a:solidFill>
                  <a:schemeClr val="lt2"/>
                </a:solidFill>
              </a:defRPr>
            </a:lvl8pPr>
            <a:lvl9pPr lvl="8" algn="ctr">
              <a:spcBef>
                <a:spcPts val="0"/>
              </a:spcBef>
              <a:spcAft>
                <a:spcPts val="0"/>
              </a:spcAft>
              <a:buClr>
                <a:schemeClr val="lt2"/>
              </a:buClr>
              <a:buSzPts val="16000"/>
              <a:buNone/>
              <a:defRPr sz="16000">
                <a:solidFill>
                  <a:schemeClr val="lt2"/>
                </a:solidFill>
              </a:defRPr>
            </a:lvl9pPr>
          </a:lstStyle>
          <a:p>
            <a:r>
              <a:t>xx%</a:t>
            </a:r>
          </a:p>
        </p:txBody>
      </p:sp>
      <p:sp>
        <p:nvSpPr>
          <p:cNvPr id="54" name="Google Shape;54;p11"/>
          <p:cNvSpPr txBox="1"/>
          <p:nvPr>
            <p:ph idx="1" type="body"/>
          </p:nvPr>
        </p:nvSpPr>
        <p:spPr>
          <a:xfrm>
            <a:off x="311700" y="3162000"/>
            <a:ext cx="8520600" cy="10716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5" name="Google Shape;55;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6" name="Shape 56"/>
        <p:cNvGrpSpPr/>
        <p:nvPr/>
      </p:nvGrpSpPr>
      <p:grpSpPr>
        <a:xfrm>
          <a:off x="0" y="0"/>
          <a:ext cx="0" cy="0"/>
          <a:chOff x="0" y="0"/>
          <a:chExt cx="0" cy="0"/>
        </a:xfrm>
      </p:grpSpPr>
      <p:sp>
        <p:nvSpPr>
          <p:cNvPr id="57" name="Google Shape;57;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3"/>
          <p:cNvSpPr/>
          <p:nvPr/>
        </p:nvSpPr>
        <p:spPr>
          <a:xfrm flipH="1">
            <a:off x="7595938" y="4602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7" name="Google Shape;17;p3"/>
          <p:cNvSpPr/>
          <p:nvPr/>
        </p:nvSpPr>
        <p:spPr>
          <a:xfrm flipH="1" rot="10800000">
            <a:off x="466425" y="35583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8" name="Google Shape;18;p3"/>
          <p:cNvSpPr txBox="1"/>
          <p:nvPr>
            <p:ph type="title"/>
          </p:nvPr>
        </p:nvSpPr>
        <p:spPr>
          <a:xfrm>
            <a:off x="773700" y="1806450"/>
            <a:ext cx="7596600" cy="1530600"/>
          </a:xfrm>
          <a:prstGeom prst="rect">
            <a:avLst/>
          </a:prstGeom>
        </p:spPr>
        <p:txBody>
          <a:bodyPr anchorCtr="0" anchor="ctr" bIns="91425" lIns="91425" spcFirstLastPara="1" rIns="91425" wrap="square" tIns="91425">
            <a:noAutofit/>
          </a:bodyPr>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p:txBody>
      </p:sp>
      <p:sp>
        <p:nvSpPr>
          <p:cNvPr id="19" name="Google Shape;19;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sp>
        <p:nvSpPr>
          <p:cNvPr id="21" name="Google Shape;21;p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4"/>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3" name="Google Shape;23;p4"/>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4" name="Google Shape;24;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5" name="Shape 25"/>
        <p:cNvGrpSpPr/>
        <p:nvPr/>
      </p:nvGrpSpPr>
      <p:grpSpPr>
        <a:xfrm>
          <a:off x="0" y="0"/>
          <a:ext cx="0" cy="0"/>
          <a:chOff x="0" y="0"/>
          <a:chExt cx="0" cy="0"/>
        </a:xfrm>
      </p:grpSpPr>
      <p:sp>
        <p:nvSpPr>
          <p:cNvPr id="26" name="Google Shape;26;p5"/>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7" name="Google Shape;27;p5"/>
          <p:cNvSpPr txBox="1"/>
          <p:nvPr>
            <p:ph idx="1" type="body"/>
          </p:nvPr>
        </p:nvSpPr>
        <p:spPr>
          <a:xfrm>
            <a:off x="311700" y="1225225"/>
            <a:ext cx="3999900" cy="33540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8" name="Google Shape;28;p5"/>
          <p:cNvSpPr txBox="1"/>
          <p:nvPr>
            <p:ph idx="2" type="body"/>
          </p:nvPr>
        </p:nvSpPr>
        <p:spPr>
          <a:xfrm>
            <a:off x="4832400" y="1225225"/>
            <a:ext cx="3999900" cy="33540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9" name="Google Shape;29;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0" name="Shape 30"/>
        <p:cNvGrpSpPr/>
        <p:nvPr/>
      </p:nvGrpSpPr>
      <p:grpSpPr>
        <a:xfrm>
          <a:off x="0" y="0"/>
          <a:ext cx="0" cy="0"/>
          <a:chOff x="0" y="0"/>
          <a:chExt cx="0" cy="0"/>
        </a:xfrm>
      </p:grpSpPr>
      <p:sp>
        <p:nvSpPr>
          <p:cNvPr id="31" name="Google Shape;31;p6"/>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32" name="Google Shape;32;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3" name="Shape 33"/>
        <p:cNvGrpSpPr/>
        <p:nvPr/>
      </p:nvGrpSpPr>
      <p:grpSpPr>
        <a:xfrm>
          <a:off x="0" y="0"/>
          <a:ext cx="0" cy="0"/>
          <a:chOff x="0" y="0"/>
          <a:chExt cx="0" cy="0"/>
        </a:xfrm>
      </p:grpSpPr>
      <p:sp>
        <p:nvSpPr>
          <p:cNvPr id="34" name="Google Shape;34;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35" name="Google Shape;35;p7"/>
          <p:cNvSpPr txBox="1"/>
          <p:nvPr>
            <p:ph idx="1" type="body"/>
          </p:nvPr>
        </p:nvSpPr>
        <p:spPr>
          <a:xfrm>
            <a:off x="311700" y="1399400"/>
            <a:ext cx="2808000" cy="27849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6" name="Google Shape;36;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7" name="Shape 37"/>
        <p:cNvGrpSpPr/>
        <p:nvPr/>
      </p:nvGrpSpPr>
      <p:grpSpPr>
        <a:xfrm>
          <a:off x="0" y="0"/>
          <a:ext cx="0" cy="0"/>
          <a:chOff x="0" y="0"/>
          <a:chExt cx="0" cy="0"/>
        </a:xfrm>
      </p:grpSpPr>
      <p:sp>
        <p:nvSpPr>
          <p:cNvPr id="38" name="Google Shape;38;p8"/>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8"/>
          <p:cNvSpPr txBox="1"/>
          <p:nvPr>
            <p:ph type="title"/>
          </p:nvPr>
        </p:nvSpPr>
        <p:spPr>
          <a:xfrm>
            <a:off x="490250" y="450150"/>
            <a:ext cx="5878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40" name="Google Shape;40;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1" name="Shape 41"/>
        <p:cNvGrpSpPr/>
        <p:nvPr/>
      </p:nvGrpSpPr>
      <p:grpSpPr>
        <a:xfrm>
          <a:off x="0" y="0"/>
          <a:ext cx="0" cy="0"/>
          <a:chOff x="0" y="0"/>
          <a:chExt cx="0" cy="0"/>
        </a:xfrm>
      </p:grpSpPr>
      <p:sp>
        <p:nvSpPr>
          <p:cNvPr id="42" name="Google Shape;42;p9"/>
          <p:cNvSpPr/>
          <p:nvPr/>
        </p:nvSpPr>
        <p:spPr>
          <a:xfrm>
            <a:off x="4572000" y="-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3" name="Google Shape;43;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4" name="Google Shape;44;p9"/>
          <p:cNvSpPr txBox="1"/>
          <p:nvPr>
            <p:ph type="title"/>
          </p:nvPr>
        </p:nvSpPr>
        <p:spPr>
          <a:xfrm>
            <a:off x="265500" y="929275"/>
            <a:ext cx="4045200" cy="17862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2"/>
              </a:buClr>
              <a:buSzPts val="4200"/>
              <a:buNone/>
              <a:defRPr>
                <a:solidFill>
                  <a:schemeClr val="lt2"/>
                </a:solidFill>
              </a:defRPr>
            </a:lvl1pPr>
            <a:lvl2pPr lvl="1" algn="ctr">
              <a:spcBef>
                <a:spcPts val="0"/>
              </a:spcBef>
              <a:spcAft>
                <a:spcPts val="0"/>
              </a:spcAft>
              <a:buClr>
                <a:schemeClr val="lt2"/>
              </a:buClr>
              <a:buSzPts val="4200"/>
              <a:buNone/>
              <a:defRPr>
                <a:solidFill>
                  <a:schemeClr val="lt2"/>
                </a:solidFill>
              </a:defRPr>
            </a:lvl2pPr>
            <a:lvl3pPr lvl="2" algn="ctr">
              <a:spcBef>
                <a:spcPts val="0"/>
              </a:spcBef>
              <a:spcAft>
                <a:spcPts val="0"/>
              </a:spcAft>
              <a:buClr>
                <a:schemeClr val="lt2"/>
              </a:buClr>
              <a:buSzPts val="4200"/>
              <a:buNone/>
              <a:defRPr>
                <a:solidFill>
                  <a:schemeClr val="lt2"/>
                </a:solidFill>
              </a:defRPr>
            </a:lvl3pPr>
            <a:lvl4pPr lvl="3" algn="ctr">
              <a:spcBef>
                <a:spcPts val="0"/>
              </a:spcBef>
              <a:spcAft>
                <a:spcPts val="0"/>
              </a:spcAft>
              <a:buClr>
                <a:schemeClr val="lt2"/>
              </a:buClr>
              <a:buSzPts val="4200"/>
              <a:buNone/>
              <a:defRPr>
                <a:solidFill>
                  <a:schemeClr val="lt2"/>
                </a:solidFill>
              </a:defRPr>
            </a:lvl4pPr>
            <a:lvl5pPr lvl="4" algn="ctr">
              <a:spcBef>
                <a:spcPts val="0"/>
              </a:spcBef>
              <a:spcAft>
                <a:spcPts val="0"/>
              </a:spcAft>
              <a:buClr>
                <a:schemeClr val="lt2"/>
              </a:buClr>
              <a:buSzPts val="4200"/>
              <a:buNone/>
              <a:defRPr>
                <a:solidFill>
                  <a:schemeClr val="lt2"/>
                </a:solidFill>
              </a:defRPr>
            </a:lvl5pPr>
            <a:lvl6pPr lvl="5" algn="ctr">
              <a:spcBef>
                <a:spcPts val="0"/>
              </a:spcBef>
              <a:spcAft>
                <a:spcPts val="0"/>
              </a:spcAft>
              <a:buClr>
                <a:schemeClr val="lt2"/>
              </a:buClr>
              <a:buSzPts val="4200"/>
              <a:buNone/>
              <a:defRPr>
                <a:solidFill>
                  <a:schemeClr val="lt2"/>
                </a:solidFill>
              </a:defRPr>
            </a:lvl6pPr>
            <a:lvl7pPr lvl="6" algn="ctr">
              <a:spcBef>
                <a:spcPts val="0"/>
              </a:spcBef>
              <a:spcAft>
                <a:spcPts val="0"/>
              </a:spcAft>
              <a:buClr>
                <a:schemeClr val="lt2"/>
              </a:buClr>
              <a:buSzPts val="4200"/>
              <a:buNone/>
              <a:defRPr>
                <a:solidFill>
                  <a:schemeClr val="lt2"/>
                </a:solidFill>
              </a:defRPr>
            </a:lvl7pPr>
            <a:lvl8pPr lvl="7" algn="ctr">
              <a:spcBef>
                <a:spcPts val="0"/>
              </a:spcBef>
              <a:spcAft>
                <a:spcPts val="0"/>
              </a:spcAft>
              <a:buClr>
                <a:schemeClr val="lt2"/>
              </a:buClr>
              <a:buSzPts val="4200"/>
              <a:buNone/>
              <a:defRPr>
                <a:solidFill>
                  <a:schemeClr val="lt2"/>
                </a:solidFill>
              </a:defRPr>
            </a:lvl8pPr>
            <a:lvl9pPr lvl="8" algn="ctr">
              <a:spcBef>
                <a:spcPts val="0"/>
              </a:spcBef>
              <a:spcAft>
                <a:spcPts val="0"/>
              </a:spcAft>
              <a:buClr>
                <a:schemeClr val="lt2"/>
              </a:buClr>
              <a:buSzPts val="4200"/>
              <a:buNone/>
              <a:defRPr>
                <a:solidFill>
                  <a:schemeClr val="lt2"/>
                </a:solidFill>
              </a:defRPr>
            </a:lvl9pPr>
          </a:lstStyle>
          <a:p/>
        </p:txBody>
      </p:sp>
      <p:sp>
        <p:nvSpPr>
          <p:cNvPr id="45" name="Google Shape;45;p9"/>
          <p:cNvSpPr txBox="1"/>
          <p:nvPr>
            <p:ph idx="1" type="subTitle"/>
          </p:nvPr>
        </p:nvSpPr>
        <p:spPr>
          <a:xfrm>
            <a:off x="265500" y="2769001"/>
            <a:ext cx="4045200" cy="1574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400"/>
              <a:buFont typeface="Economica"/>
              <a:buNone/>
              <a:defRPr sz="2400">
                <a:latin typeface="Economica"/>
                <a:ea typeface="Economica"/>
                <a:cs typeface="Economica"/>
                <a:sym typeface="Economica"/>
              </a:defRPr>
            </a:lvl1pPr>
            <a:lvl2pPr lvl="1" algn="ctr">
              <a:lnSpc>
                <a:spcPct val="100000"/>
              </a:lnSpc>
              <a:spcBef>
                <a:spcPts val="0"/>
              </a:spcBef>
              <a:spcAft>
                <a:spcPts val="0"/>
              </a:spcAft>
              <a:buSzPts val="2400"/>
              <a:buFont typeface="Economica"/>
              <a:buNone/>
              <a:defRPr sz="2400">
                <a:latin typeface="Economica"/>
                <a:ea typeface="Economica"/>
                <a:cs typeface="Economica"/>
                <a:sym typeface="Economica"/>
              </a:defRPr>
            </a:lvl2pPr>
            <a:lvl3pPr lvl="2" algn="ctr">
              <a:lnSpc>
                <a:spcPct val="100000"/>
              </a:lnSpc>
              <a:spcBef>
                <a:spcPts val="0"/>
              </a:spcBef>
              <a:spcAft>
                <a:spcPts val="0"/>
              </a:spcAft>
              <a:buSzPts val="2400"/>
              <a:buFont typeface="Economica"/>
              <a:buNone/>
              <a:defRPr sz="2400">
                <a:latin typeface="Economica"/>
                <a:ea typeface="Economica"/>
                <a:cs typeface="Economica"/>
                <a:sym typeface="Economica"/>
              </a:defRPr>
            </a:lvl3pPr>
            <a:lvl4pPr lvl="3" algn="ctr">
              <a:lnSpc>
                <a:spcPct val="100000"/>
              </a:lnSpc>
              <a:spcBef>
                <a:spcPts val="0"/>
              </a:spcBef>
              <a:spcAft>
                <a:spcPts val="0"/>
              </a:spcAft>
              <a:buSzPts val="2400"/>
              <a:buFont typeface="Economica"/>
              <a:buNone/>
              <a:defRPr sz="2400">
                <a:latin typeface="Economica"/>
                <a:ea typeface="Economica"/>
                <a:cs typeface="Economica"/>
                <a:sym typeface="Economica"/>
              </a:defRPr>
            </a:lvl4pPr>
            <a:lvl5pPr lvl="4" algn="ctr">
              <a:lnSpc>
                <a:spcPct val="100000"/>
              </a:lnSpc>
              <a:spcBef>
                <a:spcPts val="0"/>
              </a:spcBef>
              <a:spcAft>
                <a:spcPts val="0"/>
              </a:spcAft>
              <a:buSzPts val="2400"/>
              <a:buFont typeface="Economica"/>
              <a:buNone/>
              <a:defRPr sz="2400">
                <a:latin typeface="Economica"/>
                <a:ea typeface="Economica"/>
                <a:cs typeface="Economica"/>
                <a:sym typeface="Economica"/>
              </a:defRPr>
            </a:lvl5pPr>
            <a:lvl6pPr lvl="5" algn="ctr">
              <a:lnSpc>
                <a:spcPct val="100000"/>
              </a:lnSpc>
              <a:spcBef>
                <a:spcPts val="0"/>
              </a:spcBef>
              <a:spcAft>
                <a:spcPts val="0"/>
              </a:spcAft>
              <a:buSzPts val="2400"/>
              <a:buFont typeface="Economica"/>
              <a:buNone/>
              <a:defRPr sz="2400">
                <a:latin typeface="Economica"/>
                <a:ea typeface="Economica"/>
                <a:cs typeface="Economica"/>
                <a:sym typeface="Economica"/>
              </a:defRPr>
            </a:lvl6pPr>
            <a:lvl7pPr lvl="6" algn="ctr">
              <a:lnSpc>
                <a:spcPct val="100000"/>
              </a:lnSpc>
              <a:spcBef>
                <a:spcPts val="0"/>
              </a:spcBef>
              <a:spcAft>
                <a:spcPts val="0"/>
              </a:spcAft>
              <a:buSzPts val="2400"/>
              <a:buFont typeface="Economica"/>
              <a:buNone/>
              <a:defRPr sz="2400">
                <a:latin typeface="Economica"/>
                <a:ea typeface="Economica"/>
                <a:cs typeface="Economica"/>
                <a:sym typeface="Economica"/>
              </a:defRPr>
            </a:lvl7pPr>
            <a:lvl8pPr lvl="7" algn="ctr">
              <a:lnSpc>
                <a:spcPct val="100000"/>
              </a:lnSpc>
              <a:spcBef>
                <a:spcPts val="0"/>
              </a:spcBef>
              <a:spcAft>
                <a:spcPts val="0"/>
              </a:spcAft>
              <a:buSzPts val="2400"/>
              <a:buFont typeface="Economica"/>
              <a:buNone/>
              <a:defRPr sz="2400">
                <a:latin typeface="Economica"/>
                <a:ea typeface="Economica"/>
                <a:cs typeface="Economica"/>
                <a:sym typeface="Economica"/>
              </a:defRPr>
            </a:lvl8pPr>
            <a:lvl9pPr lvl="8" algn="ctr">
              <a:lnSpc>
                <a:spcPct val="100000"/>
              </a:lnSpc>
              <a:spcBef>
                <a:spcPts val="0"/>
              </a:spcBef>
              <a:spcAft>
                <a:spcPts val="0"/>
              </a:spcAft>
              <a:buSzPts val="2400"/>
              <a:buFont typeface="Economica"/>
              <a:buNone/>
              <a:defRPr sz="2400">
                <a:latin typeface="Economica"/>
                <a:ea typeface="Economica"/>
                <a:cs typeface="Economica"/>
                <a:sym typeface="Economica"/>
              </a:defRPr>
            </a:lvl9pPr>
          </a:lstStyle>
          <a:p/>
        </p:txBody>
      </p:sp>
      <p:sp>
        <p:nvSpPr>
          <p:cNvPr id="46" name="Google Shape;46;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47" name="Google Shape;47;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8" name="Shape 48"/>
        <p:cNvGrpSpPr/>
        <p:nvPr/>
      </p:nvGrpSpPr>
      <p:grpSpPr>
        <a:xfrm>
          <a:off x="0" y="0"/>
          <a:ext cx="0" cy="0"/>
          <a:chOff x="0" y="0"/>
          <a:chExt cx="0" cy="0"/>
        </a:xfrm>
      </p:grpSpPr>
      <p:sp>
        <p:nvSpPr>
          <p:cNvPr id="49" name="Google Shape;49;p10"/>
          <p:cNvSpPr txBox="1"/>
          <p:nvPr>
            <p:ph idx="1" type="body"/>
          </p:nvPr>
        </p:nvSpPr>
        <p:spPr>
          <a:xfrm>
            <a:off x="319500" y="4218925"/>
            <a:ext cx="5998800" cy="598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2400"/>
              <a:buFont typeface="Economica"/>
              <a:buNone/>
              <a:defRPr sz="2400">
                <a:latin typeface="Economica"/>
                <a:ea typeface="Economica"/>
                <a:cs typeface="Economica"/>
                <a:sym typeface="Economica"/>
              </a:defRPr>
            </a:lvl1pPr>
          </a:lstStyle>
          <a:p/>
        </p:txBody>
      </p:sp>
      <p:sp>
        <p:nvSpPr>
          <p:cNvPr id="50" name="Google Shape;50;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lux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315925"/>
            <a:ext cx="8520600" cy="8313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1pPr>
            <a:lvl2pPr lvl="1">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2pPr>
            <a:lvl3pPr lvl="2">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3pPr>
            <a:lvl4pPr lvl="3">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4pPr>
            <a:lvl5pPr lvl="4">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5pPr>
            <a:lvl6pPr lvl="5">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6pPr>
            <a:lvl7pPr lvl="6">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7pPr>
            <a:lvl8pPr lvl="7">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8pPr>
            <a:lvl9pPr lvl="8">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9pPr>
          </a:lstStyle>
          <a:p/>
        </p:txBody>
      </p:sp>
      <p:sp>
        <p:nvSpPr>
          <p:cNvPr id="7" name="Google Shape;7;p1"/>
          <p:cNvSpPr txBox="1"/>
          <p:nvPr>
            <p:ph idx="1" type="body"/>
          </p:nvPr>
        </p:nvSpPr>
        <p:spPr>
          <a:xfrm>
            <a:off x="311700" y="1225225"/>
            <a:ext cx="8520600" cy="33540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1"/>
              </a:buClr>
              <a:buSzPts val="1800"/>
              <a:buFont typeface="Open Sans"/>
              <a:buChar char="●"/>
              <a:defRPr sz="1800">
                <a:solidFill>
                  <a:schemeClr val="dk1"/>
                </a:solidFill>
                <a:latin typeface="Open Sans"/>
                <a:ea typeface="Open Sans"/>
                <a:cs typeface="Open Sans"/>
                <a:sym typeface="Open Sans"/>
              </a:defRPr>
            </a:lvl1pPr>
            <a:lvl2pPr indent="-317500" lvl="1" marL="9144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2pPr>
            <a:lvl3pPr indent="-317500" lvl="2" marL="13716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3pPr>
            <a:lvl4pPr indent="-317500" lvl="3" marL="18288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4pPr>
            <a:lvl5pPr indent="-317500" lvl="4" marL="22860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5pPr>
            <a:lvl6pPr indent="-317500" lvl="5" marL="27432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6pPr>
            <a:lvl7pPr indent="-317500" lvl="6" marL="32004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7pPr>
            <a:lvl8pPr indent="-317500" lvl="7" marL="36576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8pPr>
            <a:lvl9pPr indent="-317500" lvl="8" marL="4114800">
              <a:lnSpc>
                <a:spcPct val="115000"/>
              </a:lnSpc>
              <a:spcBef>
                <a:spcPts val="1600"/>
              </a:spcBef>
              <a:spcAft>
                <a:spcPts val="1600"/>
              </a:spcAft>
              <a:buClr>
                <a:schemeClr val="dk1"/>
              </a:buClr>
              <a:buSzPts val="1400"/>
              <a:buFont typeface="Open Sans"/>
              <a:buChar char="■"/>
              <a:defRPr>
                <a:solidFill>
                  <a:schemeClr val="dk1"/>
                </a:solidFill>
                <a:latin typeface="Open Sans"/>
                <a:ea typeface="Open Sans"/>
                <a:cs typeface="Open Sans"/>
                <a:sym typeface="Open Sans"/>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1"/>
                </a:solidFill>
                <a:latin typeface="Economica"/>
                <a:ea typeface="Economica"/>
                <a:cs typeface="Economica"/>
                <a:sym typeface="Economica"/>
              </a:defRPr>
            </a:lvl1pPr>
            <a:lvl2pPr lvl="1" algn="r">
              <a:buNone/>
              <a:defRPr sz="1000">
                <a:solidFill>
                  <a:schemeClr val="dk1"/>
                </a:solidFill>
                <a:latin typeface="Economica"/>
                <a:ea typeface="Economica"/>
                <a:cs typeface="Economica"/>
                <a:sym typeface="Economica"/>
              </a:defRPr>
            </a:lvl2pPr>
            <a:lvl3pPr lvl="2" algn="r">
              <a:buNone/>
              <a:defRPr sz="1000">
                <a:solidFill>
                  <a:schemeClr val="dk1"/>
                </a:solidFill>
                <a:latin typeface="Economica"/>
                <a:ea typeface="Economica"/>
                <a:cs typeface="Economica"/>
                <a:sym typeface="Economica"/>
              </a:defRPr>
            </a:lvl3pPr>
            <a:lvl4pPr lvl="3" algn="r">
              <a:buNone/>
              <a:defRPr sz="1000">
                <a:solidFill>
                  <a:schemeClr val="dk1"/>
                </a:solidFill>
                <a:latin typeface="Economica"/>
                <a:ea typeface="Economica"/>
                <a:cs typeface="Economica"/>
                <a:sym typeface="Economica"/>
              </a:defRPr>
            </a:lvl4pPr>
            <a:lvl5pPr lvl="4" algn="r">
              <a:buNone/>
              <a:defRPr sz="1000">
                <a:solidFill>
                  <a:schemeClr val="dk1"/>
                </a:solidFill>
                <a:latin typeface="Economica"/>
                <a:ea typeface="Economica"/>
                <a:cs typeface="Economica"/>
                <a:sym typeface="Economica"/>
              </a:defRPr>
            </a:lvl5pPr>
            <a:lvl6pPr lvl="5" algn="r">
              <a:buNone/>
              <a:defRPr sz="1000">
                <a:solidFill>
                  <a:schemeClr val="dk1"/>
                </a:solidFill>
                <a:latin typeface="Economica"/>
                <a:ea typeface="Economica"/>
                <a:cs typeface="Economica"/>
                <a:sym typeface="Economica"/>
              </a:defRPr>
            </a:lvl6pPr>
            <a:lvl7pPr lvl="6" algn="r">
              <a:buNone/>
              <a:defRPr sz="1000">
                <a:solidFill>
                  <a:schemeClr val="dk1"/>
                </a:solidFill>
                <a:latin typeface="Economica"/>
                <a:ea typeface="Economica"/>
                <a:cs typeface="Economica"/>
                <a:sym typeface="Economica"/>
              </a:defRPr>
            </a:lvl7pPr>
            <a:lvl8pPr lvl="7" algn="r">
              <a:buNone/>
              <a:defRPr sz="1000">
                <a:solidFill>
                  <a:schemeClr val="dk1"/>
                </a:solidFill>
                <a:latin typeface="Economica"/>
                <a:ea typeface="Economica"/>
                <a:cs typeface="Economica"/>
                <a:sym typeface="Economica"/>
              </a:defRPr>
            </a:lvl8pPr>
            <a:lvl9pPr lvl="8" algn="r">
              <a:buNone/>
              <a:defRPr sz="1000">
                <a:solidFill>
                  <a:schemeClr val="dk1"/>
                </a:solidFill>
                <a:latin typeface="Economica"/>
                <a:ea typeface="Economica"/>
                <a:cs typeface="Economica"/>
                <a:sym typeface="Economica"/>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2.jpg"/><Relationship Id="rId4" Type="http://schemas.openxmlformats.org/officeDocument/2006/relationships/image" Target="../media/image7.jpg"/><Relationship Id="rId5" Type="http://schemas.openxmlformats.org/officeDocument/2006/relationships/image" Target="../media/image1.jpg"/><Relationship Id="rId6" Type="http://schemas.openxmlformats.org/officeDocument/2006/relationships/image" Target="../media/image17.jpg"/><Relationship Id="rId7" Type="http://schemas.openxmlformats.org/officeDocument/2006/relationships/image" Target="../media/image18.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23.jpg"/><Relationship Id="rId4" Type="http://schemas.openxmlformats.org/officeDocument/2006/relationships/image" Target="../media/image15.jpg"/><Relationship Id="rId5" Type="http://schemas.openxmlformats.org/officeDocument/2006/relationships/image" Target="../media/image31.jpg"/><Relationship Id="rId6" Type="http://schemas.openxmlformats.org/officeDocument/2006/relationships/image" Target="../media/image19.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21.jpg"/><Relationship Id="rId4" Type="http://schemas.openxmlformats.org/officeDocument/2006/relationships/image" Target="../media/image22.jpg"/><Relationship Id="rId5" Type="http://schemas.openxmlformats.org/officeDocument/2006/relationships/image" Target="../media/image27.jpg"/><Relationship Id="rId6" Type="http://schemas.openxmlformats.org/officeDocument/2006/relationships/image" Target="../media/image26.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25.jpg"/><Relationship Id="rId4" Type="http://schemas.openxmlformats.org/officeDocument/2006/relationships/image" Target="../media/image32.jpg"/><Relationship Id="rId5" Type="http://schemas.openxmlformats.org/officeDocument/2006/relationships/image" Target="../media/image28.jpg"/><Relationship Id="rId6" Type="http://schemas.openxmlformats.org/officeDocument/2006/relationships/image" Target="../media/image29.jpg"/><Relationship Id="rId7" Type="http://schemas.openxmlformats.org/officeDocument/2006/relationships/image" Target="../media/image33.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36.png"/><Relationship Id="rId4" Type="http://schemas.openxmlformats.org/officeDocument/2006/relationships/image" Target="../media/image41.png"/><Relationship Id="rId5" Type="http://schemas.openxmlformats.org/officeDocument/2006/relationships/image" Target="../media/image34.png"/><Relationship Id="rId6" Type="http://schemas.openxmlformats.org/officeDocument/2006/relationships/image" Target="../media/image35.png"/><Relationship Id="rId7" Type="http://schemas.openxmlformats.org/officeDocument/2006/relationships/image" Target="../media/image38.png"/><Relationship Id="rId8" Type="http://schemas.openxmlformats.org/officeDocument/2006/relationships/image" Target="../media/image4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 Id="rId3" Type="http://schemas.openxmlformats.org/officeDocument/2006/relationships/image" Target="../media/image44.png"/><Relationship Id="rId4" Type="http://schemas.openxmlformats.org/officeDocument/2006/relationships/image" Target="../media/image40.png"/><Relationship Id="rId5" Type="http://schemas.openxmlformats.org/officeDocument/2006/relationships/image" Target="../media/image42.png"/><Relationship Id="rId6" Type="http://schemas.openxmlformats.org/officeDocument/2006/relationships/image" Target="../media/image45.png"/><Relationship Id="rId7" Type="http://schemas.openxmlformats.org/officeDocument/2006/relationships/image" Target="../media/image37.png"/><Relationship Id="rId8" Type="http://schemas.openxmlformats.org/officeDocument/2006/relationships/image" Target="../media/image3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4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 Id="rId3" Type="http://schemas.openxmlformats.org/officeDocument/2006/relationships/image" Target="../media/image1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46.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hyperlink" Target="https://en.wikipedia.org/wiki/Popular_music" TargetMode="External"/><Relationship Id="rId4" Type="http://schemas.openxmlformats.org/officeDocument/2006/relationships/hyperlink" Target="https://en.wikipedia.org/wiki/The_Bronx" TargetMode="External"/><Relationship Id="rId5" Type="http://schemas.openxmlformats.org/officeDocument/2006/relationships/image" Target="../media/image24.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hyperlink" Target="https://github.com/johnwmillr/LyricsGenius" TargetMode="External"/><Relationship Id="rId4" Type="http://schemas.openxmlformats.org/officeDocument/2006/relationships/hyperlink" Target="https://github.com/johnwmillr/LyricsGenius" TargetMode="External"/><Relationship Id="rId11" Type="http://schemas.openxmlformats.org/officeDocument/2006/relationships/image" Target="../media/image30.png"/><Relationship Id="rId10" Type="http://schemas.openxmlformats.org/officeDocument/2006/relationships/image" Target="../media/image4.png"/><Relationship Id="rId9" Type="http://schemas.openxmlformats.org/officeDocument/2006/relationships/image" Target="../media/image5.png"/><Relationship Id="rId5" Type="http://schemas.openxmlformats.org/officeDocument/2006/relationships/hyperlink" Target="https://github.com/johnwmillr" TargetMode="External"/><Relationship Id="rId6" Type="http://schemas.openxmlformats.org/officeDocument/2006/relationships/hyperlink" Target="https://github.com/johnwmillr" TargetMode="External"/><Relationship Id="rId7" Type="http://schemas.openxmlformats.org/officeDocument/2006/relationships/hyperlink" Target="http://www.billboard.com/charts/" TargetMode="External"/><Relationship Id="rId8" Type="http://schemas.openxmlformats.org/officeDocument/2006/relationships/hyperlink" Target="http://www.billboard.com/charts/"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6.jpg"/><Relationship Id="rId4" Type="http://schemas.openxmlformats.org/officeDocument/2006/relationships/image" Target="../media/image8.jpg"/><Relationship Id="rId5" Type="http://schemas.openxmlformats.org/officeDocument/2006/relationships/image" Target="../media/image10.jpg"/><Relationship Id="rId6" Type="http://schemas.openxmlformats.org/officeDocument/2006/relationships/image" Target="../media/image9.jpg"/><Relationship Id="rId7" Type="http://schemas.openxmlformats.org/officeDocument/2006/relationships/image" Target="../media/image11.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13.jpg"/><Relationship Id="rId4" Type="http://schemas.openxmlformats.org/officeDocument/2006/relationships/image" Target="../media/image12.jpg"/><Relationship Id="rId5" Type="http://schemas.openxmlformats.org/officeDocument/2006/relationships/image" Target="../media/image20.jpg"/><Relationship Id="rId6" Type="http://schemas.openxmlformats.org/officeDocument/2006/relationships/image" Target="../media/image16.png"/><Relationship Id="rId7" Type="http://schemas.openxmlformats.org/officeDocument/2006/relationships/image" Target="../media/image3.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sp>
        <p:nvSpPr>
          <p:cNvPr id="62" name="Google Shape;62;p13"/>
          <p:cNvSpPr txBox="1"/>
          <p:nvPr>
            <p:ph type="ctrTitle"/>
          </p:nvPr>
        </p:nvSpPr>
        <p:spPr>
          <a:xfrm>
            <a:off x="3044700" y="1444255"/>
            <a:ext cx="3054600" cy="1537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The Subgenres of Hip Hop</a:t>
            </a:r>
            <a:endParaRPr/>
          </a:p>
        </p:txBody>
      </p:sp>
      <p:sp>
        <p:nvSpPr>
          <p:cNvPr id="63" name="Google Shape;63;p13"/>
          <p:cNvSpPr txBox="1"/>
          <p:nvPr>
            <p:ph idx="1" type="subTitle"/>
          </p:nvPr>
        </p:nvSpPr>
        <p:spPr>
          <a:xfrm>
            <a:off x="3044700" y="3116580"/>
            <a:ext cx="3054600" cy="701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By Shawn Garrick</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22"/>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600">
                <a:latin typeface="Corsiva"/>
                <a:ea typeface="Corsiva"/>
                <a:cs typeface="Corsiva"/>
                <a:sym typeface="Corsiva"/>
              </a:rPr>
              <a:t>Love &amp; Romance</a:t>
            </a:r>
            <a:endParaRPr sz="3600">
              <a:latin typeface="Corsiva"/>
              <a:ea typeface="Corsiva"/>
              <a:cs typeface="Corsiva"/>
              <a:sym typeface="Corsiva"/>
            </a:endParaRPr>
          </a:p>
        </p:txBody>
      </p:sp>
      <p:sp>
        <p:nvSpPr>
          <p:cNvPr id="138" name="Google Shape;138;p22"/>
          <p:cNvSpPr txBox="1"/>
          <p:nvPr>
            <p:ph idx="1" type="body"/>
          </p:nvPr>
        </p:nvSpPr>
        <p:spPr>
          <a:xfrm>
            <a:off x="311700" y="1225225"/>
            <a:ext cx="39999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Cambria"/>
                <a:ea typeface="Cambria"/>
                <a:cs typeface="Cambria"/>
                <a:sym typeface="Cambria"/>
              </a:rPr>
              <a:t>Notable Rappers[from top left, clockwise]:  KYLE (+.02), Bow Wow(+.03),  Childish Gambino(+.02), Drake(+.02),  LL Cool J(+.02)</a:t>
            </a:r>
            <a:endParaRPr sz="1700"/>
          </a:p>
          <a:p>
            <a:pPr indent="0" lvl="0" marL="0" rtl="0" algn="l">
              <a:spcBef>
                <a:spcPts val="1600"/>
              </a:spcBef>
              <a:spcAft>
                <a:spcPts val="0"/>
              </a:spcAft>
              <a:buNone/>
            </a:pPr>
            <a:r>
              <a:t/>
            </a:r>
            <a:endParaRPr sz="1700"/>
          </a:p>
          <a:p>
            <a:pPr indent="0" lvl="0" marL="0" rtl="0" algn="l">
              <a:spcBef>
                <a:spcPts val="1600"/>
              </a:spcBef>
              <a:spcAft>
                <a:spcPts val="0"/>
              </a:spcAft>
              <a:buNone/>
            </a:pPr>
            <a:r>
              <a:t/>
            </a:r>
            <a:endParaRPr/>
          </a:p>
          <a:p>
            <a:pPr indent="0" lvl="0" marL="0" rtl="0" algn="l">
              <a:spcBef>
                <a:spcPts val="1600"/>
              </a:spcBef>
              <a:spcAft>
                <a:spcPts val="0"/>
              </a:spcAft>
              <a:buClr>
                <a:schemeClr val="dk1"/>
              </a:buClr>
              <a:buSzPts val="1100"/>
              <a:buFont typeface="Arial"/>
              <a:buNone/>
            </a:pPr>
            <a:r>
              <a:t/>
            </a:r>
            <a:endParaRPr/>
          </a:p>
          <a:p>
            <a:pPr indent="0" lvl="0" marL="0" rtl="0" algn="l">
              <a:spcBef>
                <a:spcPts val="1600"/>
              </a:spcBef>
              <a:spcAft>
                <a:spcPts val="1600"/>
              </a:spcAft>
              <a:buNone/>
            </a:pPr>
            <a:r>
              <a:t/>
            </a:r>
            <a:endParaRPr/>
          </a:p>
        </p:txBody>
      </p:sp>
      <p:pic>
        <p:nvPicPr>
          <p:cNvPr descr="Bow Wow (rapper) - Wikiwand" id="139" name="Google Shape;139;p22"/>
          <p:cNvPicPr preferRelativeResize="0"/>
          <p:nvPr/>
        </p:nvPicPr>
        <p:blipFill>
          <a:blip r:embed="rId3">
            <a:alphaModFix/>
          </a:blip>
          <a:stretch>
            <a:fillRect/>
          </a:stretch>
        </p:blipFill>
        <p:spPr>
          <a:xfrm>
            <a:off x="3070850" y="2087175"/>
            <a:ext cx="1190475" cy="1547012"/>
          </a:xfrm>
          <a:prstGeom prst="rect">
            <a:avLst/>
          </a:prstGeom>
          <a:noFill/>
          <a:ln>
            <a:noFill/>
          </a:ln>
        </p:spPr>
      </p:pic>
      <p:pic>
        <p:nvPicPr>
          <p:cNvPr descr="Donald Glover - Wikipedia" id="140" name="Google Shape;140;p22"/>
          <p:cNvPicPr preferRelativeResize="0"/>
          <p:nvPr/>
        </p:nvPicPr>
        <p:blipFill>
          <a:blip r:embed="rId4">
            <a:alphaModFix/>
          </a:blip>
          <a:stretch>
            <a:fillRect/>
          </a:stretch>
        </p:blipFill>
        <p:spPr>
          <a:xfrm>
            <a:off x="3173225" y="3723900"/>
            <a:ext cx="985725" cy="1395444"/>
          </a:xfrm>
          <a:prstGeom prst="rect">
            <a:avLst/>
          </a:prstGeom>
          <a:noFill/>
          <a:ln>
            <a:noFill/>
          </a:ln>
        </p:spPr>
      </p:pic>
      <p:pic>
        <p:nvPicPr>
          <p:cNvPr descr="Kyle Harvey - Bio, Facts, Family Life of Rapper" id="141" name="Google Shape;141;p22"/>
          <p:cNvPicPr preferRelativeResize="0"/>
          <p:nvPr/>
        </p:nvPicPr>
        <p:blipFill>
          <a:blip r:embed="rId5">
            <a:alphaModFix/>
          </a:blip>
          <a:stretch>
            <a:fillRect/>
          </a:stretch>
        </p:blipFill>
        <p:spPr>
          <a:xfrm>
            <a:off x="142774" y="2007237"/>
            <a:ext cx="1354850" cy="1129019"/>
          </a:xfrm>
          <a:prstGeom prst="rect">
            <a:avLst/>
          </a:prstGeom>
          <a:noFill/>
          <a:ln>
            <a:noFill/>
          </a:ln>
        </p:spPr>
      </p:pic>
      <p:pic>
        <p:nvPicPr>
          <p:cNvPr descr="Drake - Age, Parents &amp; Songs - Biography" id="142" name="Google Shape;142;p22"/>
          <p:cNvPicPr preferRelativeResize="0"/>
          <p:nvPr/>
        </p:nvPicPr>
        <p:blipFill>
          <a:blip r:embed="rId6">
            <a:alphaModFix/>
          </a:blip>
          <a:stretch>
            <a:fillRect/>
          </a:stretch>
        </p:blipFill>
        <p:spPr>
          <a:xfrm>
            <a:off x="1462663" y="3305738"/>
            <a:ext cx="1581150" cy="1581150"/>
          </a:xfrm>
          <a:prstGeom prst="rect">
            <a:avLst/>
          </a:prstGeom>
          <a:noFill/>
          <a:ln>
            <a:noFill/>
          </a:ln>
        </p:spPr>
      </p:pic>
      <p:pic>
        <p:nvPicPr>
          <p:cNvPr descr="LL Cool J - Wikipedia" id="143" name="Google Shape;143;p22"/>
          <p:cNvPicPr preferRelativeResize="0"/>
          <p:nvPr/>
        </p:nvPicPr>
        <p:blipFill>
          <a:blip r:embed="rId7">
            <a:alphaModFix/>
          </a:blip>
          <a:stretch>
            <a:fillRect/>
          </a:stretch>
        </p:blipFill>
        <p:spPr>
          <a:xfrm>
            <a:off x="142775" y="3187148"/>
            <a:ext cx="1190475" cy="1818325"/>
          </a:xfrm>
          <a:prstGeom prst="rect">
            <a:avLst/>
          </a:prstGeom>
          <a:noFill/>
          <a:ln>
            <a:noFill/>
          </a:ln>
        </p:spPr>
      </p:pic>
      <p:sp>
        <p:nvSpPr>
          <p:cNvPr id="144" name="Google Shape;144;p22"/>
          <p:cNvSpPr txBox="1"/>
          <p:nvPr>
            <p:ph idx="2" type="body"/>
          </p:nvPr>
        </p:nvSpPr>
        <p:spPr>
          <a:xfrm>
            <a:off x="4572000" y="1216288"/>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Words Associated with Topic:</a:t>
            </a:r>
            <a:endParaRPr/>
          </a:p>
          <a:p>
            <a:pPr indent="0" lvl="0" marL="0" rtl="0" algn="l">
              <a:spcBef>
                <a:spcPts val="1600"/>
              </a:spcBef>
              <a:spcAft>
                <a:spcPts val="0"/>
              </a:spcAft>
              <a:buNone/>
            </a:pPr>
            <a:r>
              <a:rPr lang="en"/>
              <a:t>love baby girl wan need hey shawty want girls good right let tell tonight hold night body long make sex bad take crazy mine</a:t>
            </a:r>
            <a:endParaRPr/>
          </a:p>
          <a:p>
            <a:pPr indent="0" lvl="0" marL="0" rtl="0" algn="l">
              <a:spcBef>
                <a:spcPts val="1600"/>
              </a:spcBef>
              <a:spcAft>
                <a:spcPts val="0"/>
              </a:spcAft>
              <a:buNone/>
            </a:pPr>
            <a:r>
              <a:rPr lang="en"/>
              <a:t>The mean Love/Romance score of all songs was 0.014</a:t>
            </a:r>
            <a:endParaRPr/>
          </a:p>
          <a:p>
            <a:pPr indent="0" lvl="0" marL="0" rtl="0" algn="l">
              <a:spcBef>
                <a:spcPts val="1600"/>
              </a:spcBef>
              <a:spcAft>
                <a:spcPts val="0"/>
              </a:spcAft>
              <a:buNone/>
            </a:pPr>
            <a:r>
              <a:rPr b="1" lang="en" sz="1900"/>
              <a:t>12%</a:t>
            </a:r>
            <a:r>
              <a:rPr lang="en"/>
              <a:t> of songs were classified as Love/Romance</a:t>
            </a:r>
            <a:endParaRPr/>
          </a:p>
          <a:p>
            <a:pPr indent="0" lvl="0" marL="0" rtl="0" algn="l">
              <a:spcBef>
                <a:spcPts val="1600"/>
              </a:spcBef>
              <a:spcAft>
                <a:spcPts val="0"/>
              </a:spcAft>
              <a:buNone/>
            </a:pPr>
            <a:r>
              <a:rPr lang="en"/>
              <a:t>Avg # of Unique Words: </a:t>
            </a:r>
            <a:r>
              <a:rPr b="1" lang="en"/>
              <a:t>218</a:t>
            </a:r>
            <a:endParaRPr b="1"/>
          </a:p>
          <a:p>
            <a:pPr indent="0" lvl="0" marL="0" rtl="0" algn="l">
              <a:spcBef>
                <a:spcPts val="1600"/>
              </a:spcBef>
              <a:spcAft>
                <a:spcPts val="0"/>
              </a:spcAft>
              <a:buNone/>
            </a:pPr>
            <a:r>
              <a:t/>
            </a:r>
            <a:endParaRPr b="1"/>
          </a:p>
          <a:p>
            <a:pPr indent="0" lvl="0" marL="0" rtl="0" algn="l">
              <a:spcBef>
                <a:spcPts val="1600"/>
              </a:spcBef>
              <a:spcAft>
                <a:spcPts val="0"/>
              </a:spcAft>
              <a:buNone/>
            </a:pPr>
            <a:r>
              <a:t/>
            </a:r>
            <a:endParaRPr b="1"/>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Clr>
                <a:schemeClr val="dk1"/>
              </a:buClr>
              <a:buSzPts val="1100"/>
              <a:buFont typeface="Arial"/>
              <a:buNone/>
            </a:pPr>
            <a:r>
              <a:t/>
            </a:r>
            <a:endParaRPr/>
          </a:p>
          <a:p>
            <a:pPr indent="0" lvl="0" marL="0" rtl="0" algn="l">
              <a:spcBef>
                <a:spcPts val="1600"/>
              </a:spcBef>
              <a:spcAft>
                <a:spcPts val="1600"/>
              </a:spcAft>
              <a:buNone/>
            </a:pPr>
            <a:r>
              <a:rPr lang="en"/>
              <a:t>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23"/>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3400">
              <a:latin typeface="Amatic SC"/>
              <a:ea typeface="Amatic SC"/>
              <a:cs typeface="Amatic SC"/>
              <a:sym typeface="Amatic SC"/>
            </a:endParaRPr>
          </a:p>
          <a:p>
            <a:pPr indent="0" lvl="0" marL="0" rtl="0" algn="l">
              <a:spcBef>
                <a:spcPts val="0"/>
              </a:spcBef>
              <a:spcAft>
                <a:spcPts val="0"/>
              </a:spcAft>
              <a:buClr>
                <a:schemeClr val="dk1"/>
              </a:buClr>
              <a:buSzPts val="1100"/>
              <a:buFont typeface="Arial"/>
              <a:buNone/>
            </a:pPr>
            <a:r>
              <a:rPr lang="en" sz="3400">
                <a:latin typeface="Amatic SC"/>
                <a:ea typeface="Amatic SC"/>
                <a:cs typeface="Amatic SC"/>
                <a:sym typeface="Amatic SC"/>
              </a:rPr>
              <a:t>Mumble/New Age</a:t>
            </a:r>
            <a:endParaRPr/>
          </a:p>
        </p:txBody>
      </p:sp>
      <p:sp>
        <p:nvSpPr>
          <p:cNvPr id="150" name="Google Shape;150;p23"/>
          <p:cNvSpPr txBox="1"/>
          <p:nvPr>
            <p:ph idx="1" type="body"/>
          </p:nvPr>
        </p:nvSpPr>
        <p:spPr>
          <a:xfrm>
            <a:off x="311700" y="1225225"/>
            <a:ext cx="39999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Clr>
                <a:schemeClr val="dk1"/>
              </a:buClr>
              <a:buSzPts val="1100"/>
              <a:buFont typeface="Arial"/>
              <a:buNone/>
            </a:pPr>
            <a:r>
              <a:rPr lang="en">
                <a:latin typeface="Cambria"/>
                <a:ea typeface="Cambria"/>
                <a:cs typeface="Cambria"/>
                <a:sym typeface="Cambria"/>
              </a:rPr>
              <a:t>Notable Rappers[from top left, clockwise]:  Lil Skies (+.68), XXXtentacion(+.22), Ski Mask the Slump God(+.73), Playboy Carti(+.18)</a:t>
            </a:r>
            <a:endParaRPr/>
          </a:p>
        </p:txBody>
      </p:sp>
      <p:pic>
        <p:nvPicPr>
          <p:cNvPr descr="Ski Mask the Slump God Wiki, Age, Height, Weight &amp; Girlfriend of Singer |  Famousage" id="151" name="Google Shape;151;p23"/>
          <p:cNvPicPr preferRelativeResize="0"/>
          <p:nvPr/>
        </p:nvPicPr>
        <p:blipFill>
          <a:blip r:embed="rId3">
            <a:alphaModFix/>
          </a:blip>
          <a:stretch>
            <a:fillRect/>
          </a:stretch>
        </p:blipFill>
        <p:spPr>
          <a:xfrm>
            <a:off x="311700" y="3480300"/>
            <a:ext cx="1533525" cy="1568060"/>
          </a:xfrm>
          <a:prstGeom prst="rect">
            <a:avLst/>
          </a:prstGeom>
          <a:noFill/>
          <a:ln>
            <a:noFill/>
          </a:ln>
        </p:spPr>
      </p:pic>
      <p:pic>
        <p:nvPicPr>
          <p:cNvPr descr="XXXTentacion - Wikipedia" id="152" name="Google Shape;152;p23"/>
          <p:cNvPicPr preferRelativeResize="0"/>
          <p:nvPr/>
        </p:nvPicPr>
        <p:blipFill>
          <a:blip r:embed="rId4">
            <a:alphaModFix/>
          </a:blip>
          <a:stretch>
            <a:fillRect/>
          </a:stretch>
        </p:blipFill>
        <p:spPr>
          <a:xfrm>
            <a:off x="2107250" y="2235375"/>
            <a:ext cx="891450" cy="1117625"/>
          </a:xfrm>
          <a:prstGeom prst="rect">
            <a:avLst/>
          </a:prstGeom>
          <a:noFill/>
          <a:ln>
            <a:noFill/>
          </a:ln>
        </p:spPr>
      </p:pic>
      <p:pic>
        <p:nvPicPr>
          <p:cNvPr descr="Lil Skies Bio, Age, Height, Career, Trivia, Facts, Ethnicity, Religion,  Affair, Dating, Life, Parents, Net Worth, Wiki" id="153" name="Google Shape;153;p23"/>
          <p:cNvPicPr preferRelativeResize="0"/>
          <p:nvPr/>
        </p:nvPicPr>
        <p:blipFill>
          <a:blip r:embed="rId5">
            <a:alphaModFix/>
          </a:blip>
          <a:stretch>
            <a:fillRect/>
          </a:stretch>
        </p:blipFill>
        <p:spPr>
          <a:xfrm>
            <a:off x="399423" y="2080725"/>
            <a:ext cx="1012525" cy="1312951"/>
          </a:xfrm>
          <a:prstGeom prst="rect">
            <a:avLst/>
          </a:prstGeom>
          <a:noFill/>
          <a:ln>
            <a:noFill/>
          </a:ln>
        </p:spPr>
      </p:pic>
      <p:pic>
        <p:nvPicPr>
          <p:cNvPr descr="Playboi Carti - Wikipedia" id="154" name="Google Shape;154;p23"/>
          <p:cNvPicPr preferRelativeResize="0"/>
          <p:nvPr/>
        </p:nvPicPr>
        <p:blipFill>
          <a:blip r:embed="rId6">
            <a:alphaModFix/>
          </a:blip>
          <a:stretch>
            <a:fillRect/>
          </a:stretch>
        </p:blipFill>
        <p:spPr>
          <a:xfrm>
            <a:off x="2154275" y="3480300"/>
            <a:ext cx="1402534" cy="1568050"/>
          </a:xfrm>
          <a:prstGeom prst="rect">
            <a:avLst/>
          </a:prstGeom>
          <a:noFill/>
          <a:ln>
            <a:noFill/>
          </a:ln>
        </p:spPr>
      </p:pic>
      <p:sp>
        <p:nvSpPr>
          <p:cNvPr id="155" name="Google Shape;155;p23"/>
          <p:cNvSpPr txBox="1"/>
          <p:nvPr>
            <p:ph idx="2" type="body"/>
          </p:nvPr>
        </p:nvSpPr>
        <p:spPr>
          <a:xfrm>
            <a:off x="4832400" y="1225225"/>
            <a:ext cx="39999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Words Associated with Topic:</a:t>
            </a:r>
            <a:endParaRPr/>
          </a:p>
          <a:p>
            <a:pPr indent="0" lvl="0" marL="0" rtl="0" algn="l">
              <a:spcBef>
                <a:spcPts val="1600"/>
              </a:spcBef>
              <a:spcAft>
                <a:spcPts val="0"/>
              </a:spcAft>
              <a:buNone/>
            </a:pPr>
            <a:r>
              <a:rPr lang="en"/>
              <a:t>ayy huh ah lil yuh diamonds wait pull yah shawty work safe finna boy want hey f*ck bands gang bust hmm wishinracks</a:t>
            </a:r>
            <a:endParaRPr/>
          </a:p>
          <a:p>
            <a:pPr indent="0" lvl="0" marL="0" rtl="0" algn="l">
              <a:spcBef>
                <a:spcPts val="1600"/>
              </a:spcBef>
              <a:spcAft>
                <a:spcPts val="0"/>
              </a:spcAft>
              <a:buNone/>
            </a:pPr>
            <a:r>
              <a:rPr lang="en"/>
              <a:t>The mean Mumble score of all songs was 0.0005 </a:t>
            </a:r>
            <a:endParaRPr/>
          </a:p>
          <a:p>
            <a:pPr indent="0" lvl="0" marL="0" rtl="0" algn="l">
              <a:spcBef>
                <a:spcPts val="1600"/>
              </a:spcBef>
              <a:spcAft>
                <a:spcPts val="0"/>
              </a:spcAft>
              <a:buNone/>
            </a:pPr>
            <a:r>
              <a:rPr b="1" lang="en" sz="1900">
                <a:solidFill>
                  <a:srgbClr val="000000"/>
                </a:solidFill>
              </a:rPr>
              <a:t>4</a:t>
            </a:r>
            <a:r>
              <a:rPr lang="en" sz="1900"/>
              <a:t>%</a:t>
            </a:r>
            <a:r>
              <a:rPr lang="en"/>
              <a:t> of songs were classified as Mumble</a:t>
            </a:r>
            <a:endParaRPr/>
          </a:p>
          <a:p>
            <a:pPr indent="0" lvl="0" marL="0" rtl="0" algn="l">
              <a:spcBef>
                <a:spcPts val="1600"/>
              </a:spcBef>
              <a:spcAft>
                <a:spcPts val="0"/>
              </a:spcAft>
              <a:buNone/>
            </a:pPr>
            <a:r>
              <a:rPr lang="en"/>
              <a:t>Avg # of Unique Words: </a:t>
            </a:r>
            <a:r>
              <a:rPr b="1" lang="en"/>
              <a:t>213</a:t>
            </a:r>
            <a:endParaRPr/>
          </a:p>
          <a:p>
            <a:pPr indent="0" lvl="0" marL="0" rtl="0" algn="l">
              <a:spcBef>
                <a:spcPts val="1600"/>
              </a:spcBef>
              <a:spcAft>
                <a:spcPts val="0"/>
              </a:spcAft>
              <a:buNone/>
            </a:pPr>
            <a:r>
              <a:t/>
            </a:r>
            <a:endParaRPr b="1"/>
          </a:p>
          <a:p>
            <a:pPr indent="0" lvl="0" marL="0" rtl="0" algn="l">
              <a:spcBef>
                <a:spcPts val="1600"/>
              </a:spcBef>
              <a:spcAft>
                <a:spcPts val="0"/>
              </a:spcAft>
              <a:buNone/>
            </a:pPr>
            <a:r>
              <a:t/>
            </a:r>
            <a:endParaRPr/>
          </a:p>
          <a:p>
            <a:pPr indent="0" lvl="0" marL="0" rtl="0" algn="l">
              <a:spcBef>
                <a:spcPts val="1600"/>
              </a:spcBef>
              <a:spcAft>
                <a:spcPts val="1600"/>
              </a:spcAft>
              <a:buClr>
                <a:schemeClr val="dk1"/>
              </a:buClr>
              <a:buSzPts val="1100"/>
              <a:buFont typeface="Arial"/>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4"/>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b="1">
              <a:latin typeface="Merriweather"/>
              <a:ea typeface="Merriweather"/>
              <a:cs typeface="Merriweather"/>
              <a:sym typeface="Merriweather"/>
            </a:endParaRPr>
          </a:p>
          <a:p>
            <a:pPr indent="0" lvl="0" marL="0" rtl="0" algn="l">
              <a:spcBef>
                <a:spcPts val="0"/>
              </a:spcBef>
              <a:spcAft>
                <a:spcPts val="0"/>
              </a:spcAft>
              <a:buClr>
                <a:schemeClr val="dk1"/>
              </a:buClr>
              <a:buSzPts val="1100"/>
              <a:buFont typeface="Arial"/>
              <a:buNone/>
            </a:pPr>
            <a:r>
              <a:t/>
            </a:r>
            <a:endParaRPr b="1">
              <a:latin typeface="Merriweather"/>
              <a:ea typeface="Merriweather"/>
              <a:cs typeface="Merriweather"/>
              <a:sym typeface="Merriweather"/>
            </a:endParaRPr>
          </a:p>
          <a:p>
            <a:pPr indent="0" lvl="0" marL="0" rtl="0" algn="l">
              <a:spcBef>
                <a:spcPts val="0"/>
              </a:spcBef>
              <a:spcAft>
                <a:spcPts val="0"/>
              </a:spcAft>
              <a:buClr>
                <a:schemeClr val="dk1"/>
              </a:buClr>
              <a:buSzPts val="1100"/>
              <a:buFont typeface="Arial"/>
              <a:buNone/>
            </a:pPr>
            <a:r>
              <a:rPr b="1" lang="en" sz="3600">
                <a:latin typeface="Merriweather"/>
                <a:ea typeface="Merriweather"/>
                <a:cs typeface="Merriweather"/>
                <a:sym typeface="Merriweather"/>
              </a:rPr>
              <a:t>Old School Gangsta Rap</a:t>
            </a:r>
            <a:endParaRPr sz="3600"/>
          </a:p>
        </p:txBody>
      </p:sp>
      <p:sp>
        <p:nvSpPr>
          <p:cNvPr id="161" name="Google Shape;161;p24"/>
          <p:cNvSpPr txBox="1"/>
          <p:nvPr>
            <p:ph idx="1" type="body"/>
          </p:nvPr>
        </p:nvSpPr>
        <p:spPr>
          <a:xfrm>
            <a:off x="311700" y="1225225"/>
            <a:ext cx="39999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Cambria"/>
                <a:ea typeface="Cambria"/>
                <a:cs typeface="Cambria"/>
                <a:sym typeface="Cambria"/>
              </a:rPr>
              <a:t>Notable Rappers[from top left, clockwise]:  Kool G Rap (+.04), Mobb Deep(+.04), NWA(+.03), Big L(+.04)</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descr="Big L discography | Hip Hop Wiki | Fandom" id="162" name="Google Shape;162;p24"/>
          <p:cNvPicPr preferRelativeResize="0"/>
          <p:nvPr/>
        </p:nvPicPr>
        <p:blipFill>
          <a:blip r:embed="rId3">
            <a:alphaModFix/>
          </a:blip>
          <a:stretch>
            <a:fillRect/>
          </a:stretch>
        </p:blipFill>
        <p:spPr>
          <a:xfrm>
            <a:off x="2555525" y="3649688"/>
            <a:ext cx="1766450" cy="1226125"/>
          </a:xfrm>
          <a:prstGeom prst="rect">
            <a:avLst/>
          </a:prstGeom>
          <a:noFill/>
          <a:ln>
            <a:noFill/>
          </a:ln>
        </p:spPr>
      </p:pic>
      <p:pic>
        <p:nvPicPr>
          <p:cNvPr descr="The Infamous - Wikipedia" id="163" name="Google Shape;163;p24"/>
          <p:cNvPicPr preferRelativeResize="0"/>
          <p:nvPr/>
        </p:nvPicPr>
        <p:blipFill>
          <a:blip r:embed="rId4">
            <a:alphaModFix/>
          </a:blip>
          <a:stretch>
            <a:fillRect/>
          </a:stretch>
        </p:blipFill>
        <p:spPr>
          <a:xfrm>
            <a:off x="2555525" y="1838375"/>
            <a:ext cx="1654850" cy="1654850"/>
          </a:xfrm>
          <a:prstGeom prst="rect">
            <a:avLst/>
          </a:prstGeom>
          <a:noFill/>
          <a:ln>
            <a:noFill/>
          </a:ln>
        </p:spPr>
      </p:pic>
      <p:pic>
        <p:nvPicPr>
          <p:cNvPr descr="N.W.A - Wikipedia, the free encyclopedia | Straight outta compton, Outta  compton, Nwa" id="164" name="Google Shape;164;p24"/>
          <p:cNvPicPr preferRelativeResize="0"/>
          <p:nvPr/>
        </p:nvPicPr>
        <p:blipFill>
          <a:blip r:embed="rId5">
            <a:alphaModFix/>
          </a:blip>
          <a:stretch>
            <a:fillRect/>
          </a:stretch>
        </p:blipFill>
        <p:spPr>
          <a:xfrm>
            <a:off x="404125" y="3601088"/>
            <a:ext cx="1901375" cy="1323348"/>
          </a:xfrm>
          <a:prstGeom prst="rect">
            <a:avLst/>
          </a:prstGeom>
          <a:noFill/>
          <a:ln>
            <a:noFill/>
          </a:ln>
        </p:spPr>
      </p:pic>
      <p:pic>
        <p:nvPicPr>
          <p:cNvPr descr="Kool G Rap | Hip Hop Wiki | Fandom" id="165" name="Google Shape;165;p24"/>
          <p:cNvPicPr preferRelativeResize="0"/>
          <p:nvPr/>
        </p:nvPicPr>
        <p:blipFill>
          <a:blip r:embed="rId6">
            <a:alphaModFix/>
          </a:blip>
          <a:stretch>
            <a:fillRect/>
          </a:stretch>
        </p:blipFill>
        <p:spPr>
          <a:xfrm>
            <a:off x="404125" y="2099288"/>
            <a:ext cx="1992339" cy="1323325"/>
          </a:xfrm>
          <a:prstGeom prst="rect">
            <a:avLst/>
          </a:prstGeom>
          <a:noFill/>
          <a:ln>
            <a:noFill/>
          </a:ln>
        </p:spPr>
      </p:pic>
      <p:sp>
        <p:nvSpPr>
          <p:cNvPr id="166" name="Google Shape;166;p24"/>
          <p:cNvSpPr txBox="1"/>
          <p:nvPr>
            <p:ph idx="2" type="body"/>
          </p:nvPr>
        </p:nvSpPr>
        <p:spPr>
          <a:xfrm>
            <a:off x="45720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Words Associated with Topic:</a:t>
            </a:r>
            <a:endParaRPr/>
          </a:p>
          <a:p>
            <a:pPr indent="0" lvl="0" marL="0" rtl="0" algn="l">
              <a:spcBef>
                <a:spcPts val="1600"/>
              </a:spcBef>
              <a:spcAft>
                <a:spcPts val="0"/>
              </a:spcAft>
              <a:buNone/>
            </a:pPr>
            <a:r>
              <a:rPr lang="en"/>
              <a:t>rap wit black man rock motherfucker ass check gangsta big gun mic bust g run rhymes style one rhyme street crew game</a:t>
            </a:r>
            <a:endParaRPr/>
          </a:p>
          <a:p>
            <a:pPr indent="0" lvl="0" marL="0" rtl="0" algn="l">
              <a:spcBef>
                <a:spcPts val="1600"/>
              </a:spcBef>
              <a:spcAft>
                <a:spcPts val="0"/>
              </a:spcAft>
              <a:buNone/>
            </a:pPr>
            <a:r>
              <a:rPr lang="en"/>
              <a:t>The mean Old School Rap score of all songs was 0.02</a:t>
            </a:r>
            <a:endParaRPr/>
          </a:p>
          <a:p>
            <a:pPr indent="0" lvl="0" marL="0" rtl="0" algn="l">
              <a:spcBef>
                <a:spcPts val="1600"/>
              </a:spcBef>
              <a:spcAft>
                <a:spcPts val="0"/>
              </a:spcAft>
              <a:buNone/>
            </a:pPr>
            <a:r>
              <a:rPr b="1" lang="en" sz="1900">
                <a:solidFill>
                  <a:srgbClr val="000000"/>
                </a:solidFill>
              </a:rPr>
              <a:t>26</a:t>
            </a:r>
            <a:r>
              <a:rPr lang="en" sz="1900"/>
              <a:t>%</a:t>
            </a:r>
            <a:r>
              <a:rPr lang="en"/>
              <a:t> of songs were classified as Old School Rap</a:t>
            </a:r>
            <a:endParaRPr/>
          </a:p>
          <a:p>
            <a:pPr indent="0" lvl="0" marL="0" rtl="0" algn="l">
              <a:spcBef>
                <a:spcPts val="1600"/>
              </a:spcBef>
              <a:spcAft>
                <a:spcPts val="0"/>
              </a:spcAft>
              <a:buNone/>
            </a:pPr>
            <a:r>
              <a:rPr lang="en"/>
              <a:t>Avg # of Unique Words: </a:t>
            </a:r>
            <a:r>
              <a:rPr b="1" lang="en"/>
              <a:t>327</a:t>
            </a:r>
            <a:endParaRPr/>
          </a:p>
          <a:p>
            <a:pPr indent="0" lvl="0" marL="0" rtl="0" algn="l">
              <a:spcBef>
                <a:spcPts val="1600"/>
              </a:spcBef>
              <a:spcAft>
                <a:spcPts val="0"/>
              </a:spcAft>
              <a:buNone/>
            </a:pPr>
            <a:r>
              <a:t/>
            </a:r>
            <a:endParaRPr b="1"/>
          </a:p>
          <a:p>
            <a:pPr indent="0" lvl="0" marL="0" rtl="0" algn="l">
              <a:spcBef>
                <a:spcPts val="1600"/>
              </a:spcBef>
              <a:spcAft>
                <a:spcPts val="0"/>
              </a:spcAft>
              <a:buNone/>
            </a:pPr>
            <a:r>
              <a:t/>
            </a:r>
            <a:endParaRPr/>
          </a:p>
          <a:p>
            <a:pPr indent="0" lvl="0" marL="0" rtl="0" algn="l">
              <a:spcBef>
                <a:spcPts val="1600"/>
              </a:spcBef>
              <a:spcAft>
                <a:spcPts val="1600"/>
              </a:spcAft>
              <a:buClr>
                <a:schemeClr val="dk1"/>
              </a:buClr>
              <a:buSzPts val="1100"/>
              <a:buFont typeface="Arial"/>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25"/>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500">
                <a:latin typeface="Comfortaa"/>
                <a:ea typeface="Comfortaa"/>
                <a:cs typeface="Comfortaa"/>
                <a:sym typeface="Comfortaa"/>
              </a:rPr>
              <a:t>New School Gangsta Rap</a:t>
            </a:r>
            <a:endParaRPr sz="3500">
              <a:latin typeface="Comfortaa"/>
              <a:ea typeface="Comfortaa"/>
              <a:cs typeface="Comfortaa"/>
              <a:sym typeface="Comfortaa"/>
            </a:endParaRPr>
          </a:p>
        </p:txBody>
      </p:sp>
      <p:sp>
        <p:nvSpPr>
          <p:cNvPr id="172" name="Google Shape;172;p25"/>
          <p:cNvSpPr txBox="1"/>
          <p:nvPr>
            <p:ph idx="1" type="body"/>
          </p:nvPr>
        </p:nvSpPr>
        <p:spPr>
          <a:xfrm>
            <a:off x="311700" y="1225225"/>
            <a:ext cx="39999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Clr>
                <a:schemeClr val="dk1"/>
              </a:buClr>
              <a:buSzPts val="1100"/>
              <a:buFont typeface="Arial"/>
              <a:buNone/>
            </a:pPr>
            <a:r>
              <a:rPr lang="en">
                <a:latin typeface="Cambria"/>
                <a:ea typeface="Cambria"/>
                <a:cs typeface="Cambria"/>
                <a:sym typeface="Cambria"/>
              </a:rPr>
              <a:t>Notable Rappers[from top left, clockwise]:  21 Savage,  Migos, 6ix9ine, Fivio Foreign, Chief Keef</a:t>
            </a:r>
            <a:endParaRPr/>
          </a:p>
        </p:txBody>
      </p:sp>
      <p:pic>
        <p:nvPicPr>
          <p:cNvPr descr="21 Savage - Wikipedia" id="173" name="Google Shape;173;p25"/>
          <p:cNvPicPr preferRelativeResize="0"/>
          <p:nvPr/>
        </p:nvPicPr>
        <p:blipFill>
          <a:blip r:embed="rId3">
            <a:alphaModFix/>
          </a:blip>
          <a:stretch>
            <a:fillRect/>
          </a:stretch>
        </p:blipFill>
        <p:spPr>
          <a:xfrm>
            <a:off x="374750" y="2083700"/>
            <a:ext cx="1101450" cy="1380927"/>
          </a:xfrm>
          <a:prstGeom prst="rect">
            <a:avLst/>
          </a:prstGeom>
          <a:noFill/>
          <a:ln>
            <a:noFill/>
          </a:ln>
        </p:spPr>
      </p:pic>
      <p:pic>
        <p:nvPicPr>
          <p:cNvPr descr="Chief Keef | Hip Hop Wiki | Fandom" id="174" name="Google Shape;174;p25"/>
          <p:cNvPicPr preferRelativeResize="0"/>
          <p:nvPr/>
        </p:nvPicPr>
        <p:blipFill>
          <a:blip r:embed="rId4">
            <a:alphaModFix/>
          </a:blip>
          <a:stretch>
            <a:fillRect/>
          </a:stretch>
        </p:blipFill>
        <p:spPr>
          <a:xfrm>
            <a:off x="311700" y="3490225"/>
            <a:ext cx="1466150" cy="1466150"/>
          </a:xfrm>
          <a:prstGeom prst="rect">
            <a:avLst/>
          </a:prstGeom>
          <a:noFill/>
          <a:ln>
            <a:noFill/>
          </a:ln>
        </p:spPr>
      </p:pic>
      <p:pic>
        <p:nvPicPr>
          <p:cNvPr descr="Fivio Foreign Wiki, Net Worth, Gang, Girlfriend, Hometown, Height" id="175" name="Google Shape;175;p25"/>
          <p:cNvPicPr preferRelativeResize="0"/>
          <p:nvPr/>
        </p:nvPicPr>
        <p:blipFill>
          <a:blip r:embed="rId5">
            <a:alphaModFix/>
          </a:blip>
          <a:stretch>
            <a:fillRect/>
          </a:stretch>
        </p:blipFill>
        <p:spPr>
          <a:xfrm>
            <a:off x="1792600" y="2824800"/>
            <a:ext cx="1101450" cy="2014874"/>
          </a:xfrm>
          <a:prstGeom prst="rect">
            <a:avLst/>
          </a:prstGeom>
          <a:noFill/>
          <a:ln>
            <a:noFill/>
          </a:ln>
        </p:spPr>
      </p:pic>
      <p:pic>
        <p:nvPicPr>
          <p:cNvPr descr="Migos | Hip Hop Wiki | Fandom" id="176" name="Google Shape;176;p25"/>
          <p:cNvPicPr preferRelativeResize="0"/>
          <p:nvPr/>
        </p:nvPicPr>
        <p:blipFill>
          <a:blip r:embed="rId6">
            <a:alphaModFix/>
          </a:blip>
          <a:stretch>
            <a:fillRect/>
          </a:stretch>
        </p:blipFill>
        <p:spPr>
          <a:xfrm>
            <a:off x="2963150" y="2083696"/>
            <a:ext cx="1234650" cy="1234650"/>
          </a:xfrm>
          <a:prstGeom prst="rect">
            <a:avLst/>
          </a:prstGeom>
          <a:noFill/>
          <a:ln>
            <a:noFill/>
          </a:ln>
        </p:spPr>
      </p:pic>
      <p:pic>
        <p:nvPicPr>
          <p:cNvPr descr="6ix9ine - Wikipedia" id="177" name="Google Shape;177;p25"/>
          <p:cNvPicPr preferRelativeResize="0"/>
          <p:nvPr/>
        </p:nvPicPr>
        <p:blipFill>
          <a:blip r:embed="rId7">
            <a:alphaModFix/>
          </a:blip>
          <a:stretch>
            <a:fillRect/>
          </a:stretch>
        </p:blipFill>
        <p:spPr>
          <a:xfrm>
            <a:off x="2908800" y="3397225"/>
            <a:ext cx="1466150" cy="1517355"/>
          </a:xfrm>
          <a:prstGeom prst="rect">
            <a:avLst/>
          </a:prstGeom>
          <a:noFill/>
          <a:ln>
            <a:noFill/>
          </a:ln>
        </p:spPr>
      </p:pic>
      <p:sp>
        <p:nvSpPr>
          <p:cNvPr id="178" name="Google Shape;178;p25"/>
          <p:cNvSpPr txBox="1"/>
          <p:nvPr>
            <p:ph idx="2" type="body"/>
          </p:nvPr>
        </p:nvSpPr>
        <p:spPr>
          <a:xfrm>
            <a:off x="45720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Words Associated with Topic:</a:t>
            </a:r>
            <a:endParaRPr/>
          </a:p>
          <a:p>
            <a:pPr indent="0" lvl="0" marL="0" rtl="0" algn="l">
              <a:spcBef>
                <a:spcPts val="1600"/>
              </a:spcBef>
              <a:spcAft>
                <a:spcPts val="0"/>
              </a:spcAft>
              <a:buNone/>
            </a:pPr>
            <a:r>
              <a:rPr lang="en"/>
              <a:t>gang gucci bang bust slaughter pump taylor murder lied lil pull wolf yuh shit chain scum stain truly somehow addicts savage name rollin die wet throw drug rep</a:t>
            </a:r>
            <a:endParaRPr/>
          </a:p>
          <a:p>
            <a:pPr indent="0" lvl="0" marL="0" rtl="0" algn="l">
              <a:spcBef>
                <a:spcPts val="1600"/>
              </a:spcBef>
              <a:spcAft>
                <a:spcPts val="0"/>
              </a:spcAft>
              <a:buClr>
                <a:schemeClr val="dk1"/>
              </a:buClr>
              <a:buSzPts val="1100"/>
              <a:buFont typeface="Arial"/>
              <a:buNone/>
            </a:pPr>
            <a:r>
              <a:rPr lang="en"/>
              <a:t>The mean New School Rap score of all songs was 0.02</a:t>
            </a:r>
            <a:endParaRPr/>
          </a:p>
          <a:p>
            <a:pPr indent="0" lvl="0" marL="0" rtl="0" algn="l">
              <a:spcBef>
                <a:spcPts val="1600"/>
              </a:spcBef>
              <a:spcAft>
                <a:spcPts val="0"/>
              </a:spcAft>
              <a:buNone/>
            </a:pPr>
            <a:r>
              <a:rPr b="1" lang="en" sz="1900"/>
              <a:t>3%</a:t>
            </a:r>
            <a:r>
              <a:rPr lang="en"/>
              <a:t> of songs were classified as New School Rap</a:t>
            </a:r>
            <a:endParaRPr/>
          </a:p>
          <a:p>
            <a:pPr indent="0" lvl="0" marL="0" rtl="0" algn="l">
              <a:spcBef>
                <a:spcPts val="1600"/>
              </a:spcBef>
              <a:spcAft>
                <a:spcPts val="0"/>
              </a:spcAft>
              <a:buNone/>
            </a:pPr>
            <a:r>
              <a:rPr lang="en"/>
              <a:t>Avg # of Unique Words: </a:t>
            </a:r>
            <a:r>
              <a:rPr b="1" lang="en"/>
              <a:t>236</a:t>
            </a:r>
            <a:endParaRPr b="1"/>
          </a:p>
          <a:p>
            <a:pPr indent="0" lvl="0" marL="0" rtl="0" algn="l">
              <a:spcBef>
                <a:spcPts val="1600"/>
              </a:spcBef>
              <a:spcAft>
                <a:spcPts val="0"/>
              </a:spcAft>
              <a:buNone/>
            </a:pPr>
            <a:r>
              <a:t/>
            </a:r>
            <a:endParaRPr b="1"/>
          </a:p>
          <a:p>
            <a:pPr indent="0" lvl="0" marL="0" rtl="0" algn="l">
              <a:spcBef>
                <a:spcPts val="1600"/>
              </a:spcBef>
              <a:spcAft>
                <a:spcPts val="0"/>
              </a:spcAft>
              <a:buClr>
                <a:schemeClr val="dk1"/>
              </a:buClr>
              <a:buSzPts val="1100"/>
              <a:buFont typeface="Arial"/>
              <a:buNone/>
            </a:pPr>
            <a:r>
              <a:t/>
            </a:r>
            <a:endParaRPr b="1"/>
          </a:p>
          <a:p>
            <a:pPr indent="0" lvl="0" marL="0" rtl="0" algn="l">
              <a:spcBef>
                <a:spcPts val="1600"/>
              </a:spcBef>
              <a:spcAft>
                <a:spcPts val="1600"/>
              </a:spcAft>
              <a:buClr>
                <a:schemeClr val="dk1"/>
              </a:buClr>
              <a:buSzPts val="1100"/>
              <a:buFont typeface="Arial"/>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26"/>
          <p:cNvSpPr txBox="1"/>
          <p:nvPr>
            <p:ph type="title"/>
          </p:nvPr>
        </p:nvSpPr>
        <p:spPr>
          <a:xfrm>
            <a:off x="773700" y="1806450"/>
            <a:ext cx="7596600" cy="1530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Audio Features</a:t>
            </a:r>
            <a:endParaRPr/>
          </a:p>
          <a:p>
            <a:pPr indent="0" lvl="0" marL="0" rtl="0" algn="l">
              <a:spcBef>
                <a:spcPts val="0"/>
              </a:spcBef>
              <a:spcAft>
                <a:spcPts val="0"/>
              </a:spcAft>
              <a:buNone/>
            </a:pPr>
            <a:r>
              <a:rPr lang="en" sz="2200"/>
              <a:t>Danceability, Tempo</a:t>
            </a:r>
            <a:endParaRPr sz="22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27"/>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27"/>
          <p:cNvSpPr txBox="1"/>
          <p:nvPr>
            <p:ph idx="1" type="body"/>
          </p:nvPr>
        </p:nvSpPr>
        <p:spPr>
          <a:xfrm>
            <a:off x="311700" y="1225225"/>
            <a:ext cx="39999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190" name="Google Shape;190;p27"/>
          <p:cNvSpPr txBox="1"/>
          <p:nvPr>
            <p:ph idx="2" type="body"/>
          </p:nvPr>
        </p:nvSpPr>
        <p:spPr>
          <a:xfrm>
            <a:off x="4832400" y="1225225"/>
            <a:ext cx="39999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91" name="Google Shape;191;p27"/>
          <p:cNvPicPr preferRelativeResize="0"/>
          <p:nvPr/>
        </p:nvPicPr>
        <p:blipFill>
          <a:blip r:embed="rId3">
            <a:alphaModFix/>
          </a:blip>
          <a:stretch>
            <a:fillRect/>
          </a:stretch>
        </p:blipFill>
        <p:spPr>
          <a:xfrm>
            <a:off x="3100575" y="2755288"/>
            <a:ext cx="2823615" cy="2117700"/>
          </a:xfrm>
          <a:prstGeom prst="rect">
            <a:avLst/>
          </a:prstGeom>
          <a:noFill/>
          <a:ln>
            <a:noFill/>
          </a:ln>
        </p:spPr>
      </p:pic>
      <p:pic>
        <p:nvPicPr>
          <p:cNvPr id="192" name="Google Shape;192;p27"/>
          <p:cNvPicPr preferRelativeResize="0"/>
          <p:nvPr/>
        </p:nvPicPr>
        <p:blipFill>
          <a:blip r:embed="rId4">
            <a:alphaModFix/>
          </a:blip>
          <a:stretch>
            <a:fillRect/>
          </a:stretch>
        </p:blipFill>
        <p:spPr>
          <a:xfrm>
            <a:off x="3040975" y="163550"/>
            <a:ext cx="2942824" cy="2207114"/>
          </a:xfrm>
          <a:prstGeom prst="rect">
            <a:avLst/>
          </a:prstGeom>
          <a:noFill/>
          <a:ln>
            <a:noFill/>
          </a:ln>
        </p:spPr>
      </p:pic>
      <p:pic>
        <p:nvPicPr>
          <p:cNvPr id="193" name="Google Shape;193;p27"/>
          <p:cNvPicPr preferRelativeResize="0"/>
          <p:nvPr/>
        </p:nvPicPr>
        <p:blipFill>
          <a:blip r:embed="rId5">
            <a:alphaModFix/>
          </a:blip>
          <a:stretch>
            <a:fillRect/>
          </a:stretch>
        </p:blipFill>
        <p:spPr>
          <a:xfrm>
            <a:off x="5936775" y="138013"/>
            <a:ext cx="2823600" cy="2117705"/>
          </a:xfrm>
          <a:prstGeom prst="rect">
            <a:avLst/>
          </a:prstGeom>
          <a:noFill/>
          <a:ln>
            <a:noFill/>
          </a:ln>
        </p:spPr>
      </p:pic>
      <p:pic>
        <p:nvPicPr>
          <p:cNvPr id="194" name="Google Shape;194;p27"/>
          <p:cNvPicPr preferRelativeResize="0"/>
          <p:nvPr/>
        </p:nvPicPr>
        <p:blipFill>
          <a:blip r:embed="rId6">
            <a:alphaModFix/>
          </a:blip>
          <a:stretch>
            <a:fillRect/>
          </a:stretch>
        </p:blipFill>
        <p:spPr>
          <a:xfrm>
            <a:off x="6063800" y="2755288"/>
            <a:ext cx="2942826" cy="2207125"/>
          </a:xfrm>
          <a:prstGeom prst="rect">
            <a:avLst/>
          </a:prstGeom>
          <a:noFill/>
          <a:ln>
            <a:noFill/>
          </a:ln>
        </p:spPr>
      </p:pic>
      <p:pic>
        <p:nvPicPr>
          <p:cNvPr id="195" name="Google Shape;195;p27"/>
          <p:cNvPicPr preferRelativeResize="0"/>
          <p:nvPr/>
        </p:nvPicPr>
        <p:blipFill>
          <a:blip r:embed="rId7">
            <a:alphaModFix/>
          </a:blip>
          <a:stretch>
            <a:fillRect/>
          </a:stretch>
        </p:blipFill>
        <p:spPr>
          <a:xfrm>
            <a:off x="379975" y="2710575"/>
            <a:ext cx="2942824" cy="2207125"/>
          </a:xfrm>
          <a:prstGeom prst="rect">
            <a:avLst/>
          </a:prstGeom>
          <a:noFill/>
          <a:ln>
            <a:noFill/>
          </a:ln>
        </p:spPr>
      </p:pic>
      <p:pic>
        <p:nvPicPr>
          <p:cNvPr id="196" name="Google Shape;196;p27"/>
          <p:cNvPicPr preferRelativeResize="0"/>
          <p:nvPr/>
        </p:nvPicPr>
        <p:blipFill>
          <a:blip r:embed="rId8">
            <a:alphaModFix/>
          </a:blip>
          <a:stretch>
            <a:fillRect/>
          </a:stretch>
        </p:blipFill>
        <p:spPr>
          <a:xfrm>
            <a:off x="156025" y="163550"/>
            <a:ext cx="2942824" cy="2207118"/>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28"/>
          <p:cNvSpPr txBox="1"/>
          <p:nvPr>
            <p:ph type="title"/>
          </p:nvPr>
        </p:nvSpPr>
        <p:spPr>
          <a:xfrm>
            <a:off x="490250" y="450150"/>
            <a:ext cx="5878800" cy="4090800"/>
          </a:xfrm>
          <a:prstGeom prst="rect">
            <a:avLst/>
          </a:prstGeom>
        </p:spPr>
        <p:txBody>
          <a:bodyPr anchorCtr="0" anchor="ctr" bIns="91425" lIns="91425" spcFirstLastPara="1" rIns="91425" wrap="square" tIns="91425">
            <a:noAutofit/>
          </a:bodyPr>
          <a:lstStyle/>
          <a:p>
            <a:pPr indent="0" lvl="0" marL="0" rtl="0" algn="l">
              <a:lnSpc>
                <a:spcPct val="115000"/>
              </a:lnSpc>
              <a:spcBef>
                <a:spcPts val="0"/>
              </a:spcBef>
              <a:spcAft>
                <a:spcPts val="1600"/>
              </a:spcAft>
              <a:buClr>
                <a:schemeClr val="dk1"/>
              </a:buClr>
              <a:buSzPts val="1100"/>
              <a:buFont typeface="Arial"/>
              <a:buNone/>
            </a:pPr>
            <a:r>
              <a:t/>
            </a:r>
            <a:endParaRPr/>
          </a:p>
        </p:txBody>
      </p:sp>
      <p:pic>
        <p:nvPicPr>
          <p:cNvPr id="202" name="Google Shape;202;p28"/>
          <p:cNvPicPr preferRelativeResize="0"/>
          <p:nvPr/>
        </p:nvPicPr>
        <p:blipFill>
          <a:blip r:embed="rId3">
            <a:alphaModFix/>
          </a:blip>
          <a:stretch>
            <a:fillRect/>
          </a:stretch>
        </p:blipFill>
        <p:spPr>
          <a:xfrm>
            <a:off x="3095950" y="2621924"/>
            <a:ext cx="2780824" cy="2085625"/>
          </a:xfrm>
          <a:prstGeom prst="rect">
            <a:avLst/>
          </a:prstGeom>
          <a:noFill/>
          <a:ln>
            <a:noFill/>
          </a:ln>
        </p:spPr>
      </p:pic>
      <p:pic>
        <p:nvPicPr>
          <p:cNvPr id="203" name="Google Shape;203;p28"/>
          <p:cNvPicPr preferRelativeResize="0"/>
          <p:nvPr/>
        </p:nvPicPr>
        <p:blipFill>
          <a:blip r:embed="rId4">
            <a:alphaModFix/>
          </a:blip>
          <a:stretch>
            <a:fillRect/>
          </a:stretch>
        </p:blipFill>
        <p:spPr>
          <a:xfrm>
            <a:off x="3095950" y="230900"/>
            <a:ext cx="2780824" cy="2085613"/>
          </a:xfrm>
          <a:prstGeom prst="rect">
            <a:avLst/>
          </a:prstGeom>
          <a:noFill/>
          <a:ln>
            <a:noFill/>
          </a:ln>
        </p:spPr>
      </p:pic>
      <p:pic>
        <p:nvPicPr>
          <p:cNvPr id="204" name="Google Shape;204;p28"/>
          <p:cNvPicPr preferRelativeResize="0"/>
          <p:nvPr/>
        </p:nvPicPr>
        <p:blipFill>
          <a:blip r:embed="rId5">
            <a:alphaModFix/>
          </a:blip>
          <a:stretch>
            <a:fillRect/>
          </a:stretch>
        </p:blipFill>
        <p:spPr>
          <a:xfrm>
            <a:off x="5945275" y="297538"/>
            <a:ext cx="2914651" cy="2186004"/>
          </a:xfrm>
          <a:prstGeom prst="rect">
            <a:avLst/>
          </a:prstGeom>
          <a:noFill/>
          <a:ln>
            <a:noFill/>
          </a:ln>
        </p:spPr>
      </p:pic>
      <p:pic>
        <p:nvPicPr>
          <p:cNvPr id="205" name="Google Shape;205;p28"/>
          <p:cNvPicPr preferRelativeResize="0"/>
          <p:nvPr/>
        </p:nvPicPr>
        <p:blipFill>
          <a:blip r:embed="rId6">
            <a:alphaModFix/>
          </a:blip>
          <a:stretch>
            <a:fillRect/>
          </a:stretch>
        </p:blipFill>
        <p:spPr>
          <a:xfrm>
            <a:off x="6108400" y="2537888"/>
            <a:ext cx="3004950" cy="2253700"/>
          </a:xfrm>
          <a:prstGeom prst="rect">
            <a:avLst/>
          </a:prstGeom>
          <a:noFill/>
          <a:ln>
            <a:noFill/>
          </a:ln>
        </p:spPr>
      </p:pic>
      <p:pic>
        <p:nvPicPr>
          <p:cNvPr id="206" name="Google Shape;206;p28"/>
          <p:cNvPicPr preferRelativeResize="0"/>
          <p:nvPr/>
        </p:nvPicPr>
        <p:blipFill>
          <a:blip r:embed="rId7">
            <a:alphaModFix/>
          </a:blip>
          <a:stretch>
            <a:fillRect/>
          </a:stretch>
        </p:blipFill>
        <p:spPr>
          <a:xfrm>
            <a:off x="181311" y="2571749"/>
            <a:ext cx="2914641" cy="2185975"/>
          </a:xfrm>
          <a:prstGeom prst="rect">
            <a:avLst/>
          </a:prstGeom>
          <a:noFill/>
          <a:ln>
            <a:noFill/>
          </a:ln>
        </p:spPr>
      </p:pic>
      <p:pic>
        <p:nvPicPr>
          <p:cNvPr id="207" name="Google Shape;207;p28"/>
          <p:cNvPicPr preferRelativeResize="0"/>
          <p:nvPr/>
        </p:nvPicPr>
        <p:blipFill>
          <a:blip r:embed="rId8">
            <a:alphaModFix/>
          </a:blip>
          <a:stretch>
            <a:fillRect/>
          </a:stretch>
        </p:blipFill>
        <p:spPr>
          <a:xfrm>
            <a:off x="181298" y="347725"/>
            <a:ext cx="2780813" cy="20856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29"/>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Billboard top 10 Rap Songs from 2014-Present</a:t>
            </a:r>
            <a:endParaRPr/>
          </a:p>
        </p:txBody>
      </p:sp>
      <p:sp>
        <p:nvSpPr>
          <p:cNvPr id="213" name="Google Shape;213;p29"/>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14" name="Google Shape;214;p29"/>
          <p:cNvPicPr preferRelativeResize="0"/>
          <p:nvPr/>
        </p:nvPicPr>
        <p:blipFill>
          <a:blip r:embed="rId3">
            <a:alphaModFix/>
          </a:blip>
          <a:stretch>
            <a:fillRect/>
          </a:stretch>
        </p:blipFill>
        <p:spPr>
          <a:xfrm>
            <a:off x="0" y="1121150"/>
            <a:ext cx="9144000" cy="27432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30"/>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Improvements</a:t>
            </a:r>
            <a:endParaRPr/>
          </a:p>
        </p:txBody>
      </p:sp>
      <p:sp>
        <p:nvSpPr>
          <p:cNvPr id="220" name="Google Shape;220;p30"/>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Better Classification method</a:t>
            </a:r>
            <a:endParaRPr/>
          </a:p>
          <a:p>
            <a:pPr indent="0" lvl="0" marL="0" rtl="0" algn="l">
              <a:spcBef>
                <a:spcPts val="1600"/>
              </a:spcBef>
              <a:spcAft>
                <a:spcPts val="0"/>
              </a:spcAft>
              <a:buClr>
                <a:schemeClr val="dk1"/>
              </a:buClr>
              <a:buSzPts val="1100"/>
              <a:buFont typeface="Arial"/>
              <a:buNone/>
            </a:pPr>
            <a:r>
              <a:rPr lang="en"/>
              <a:t>Use song metadata/audio features for more accuracy</a:t>
            </a:r>
            <a:endParaRPr/>
          </a:p>
          <a:p>
            <a:pPr indent="0" lvl="0" marL="0" rtl="0" algn="l">
              <a:spcBef>
                <a:spcPts val="1600"/>
              </a:spcBef>
              <a:spcAft>
                <a:spcPts val="0"/>
              </a:spcAft>
              <a:buNone/>
            </a:pPr>
            <a:r>
              <a:rPr lang="en"/>
              <a:t>Build model with more genres (bigger database)</a:t>
            </a:r>
            <a:endParaRPr/>
          </a:p>
          <a:p>
            <a:pPr indent="0" lvl="0" marL="0" rtl="0" algn="l">
              <a:spcBef>
                <a:spcPts val="1600"/>
              </a:spcBef>
              <a:spcAft>
                <a:spcPts val="1600"/>
              </a:spcAft>
              <a:buNone/>
            </a:pPr>
            <a:r>
              <a:rPr lang="en"/>
              <a:t>Write playlist building/song recommending algorithm</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sp>
        <p:nvSpPr>
          <p:cNvPr id="68" name="Google Shape;68;p14"/>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About Me:</a:t>
            </a:r>
            <a:endParaRPr/>
          </a:p>
        </p:txBody>
      </p:sp>
      <p:sp>
        <p:nvSpPr>
          <p:cNvPr id="69" name="Google Shape;69;p14"/>
          <p:cNvSpPr txBox="1"/>
          <p:nvPr>
            <p:ph idx="1" type="body"/>
          </p:nvPr>
        </p:nvSpPr>
        <p:spPr>
          <a:xfrm>
            <a:off x="311700" y="1399400"/>
            <a:ext cx="2808000" cy="27849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en"/>
              <a:t>Data Scientist</a:t>
            </a:r>
            <a:endParaRPr/>
          </a:p>
          <a:p>
            <a:pPr indent="-304800" lvl="0" marL="457200" rtl="0" algn="l">
              <a:spcBef>
                <a:spcPts val="0"/>
              </a:spcBef>
              <a:spcAft>
                <a:spcPts val="0"/>
              </a:spcAft>
              <a:buSzPts val="1200"/>
              <a:buChar char="●"/>
            </a:pPr>
            <a:r>
              <a:rPr lang="en"/>
              <a:t>Air Force Veteran</a:t>
            </a:r>
            <a:endParaRPr/>
          </a:p>
          <a:p>
            <a:pPr indent="-304800" lvl="0" marL="457200" rtl="0" algn="l">
              <a:spcBef>
                <a:spcPts val="0"/>
              </a:spcBef>
              <a:spcAft>
                <a:spcPts val="0"/>
              </a:spcAft>
              <a:buSzPts val="1200"/>
              <a:buChar char="●"/>
            </a:pPr>
            <a:r>
              <a:rPr lang="en"/>
              <a:t>Former Dj</a:t>
            </a:r>
            <a:endParaRPr/>
          </a:p>
          <a:p>
            <a:pPr indent="-304800" lvl="0" marL="457200" rtl="0" algn="l">
              <a:spcBef>
                <a:spcPts val="0"/>
              </a:spcBef>
              <a:spcAft>
                <a:spcPts val="0"/>
              </a:spcAft>
              <a:buSzPts val="1200"/>
              <a:buChar char="●"/>
            </a:pPr>
            <a:r>
              <a:rPr lang="en"/>
              <a:t>May or may not have tried to rap on youtube a long time ago</a:t>
            </a:r>
            <a:endParaRPr/>
          </a:p>
        </p:txBody>
      </p:sp>
      <p:pic>
        <p:nvPicPr>
          <p:cNvPr id="70" name="Google Shape;70;p14"/>
          <p:cNvPicPr preferRelativeResize="0"/>
          <p:nvPr/>
        </p:nvPicPr>
        <p:blipFill rotWithShape="1">
          <a:blip r:embed="rId3">
            <a:alphaModFix/>
          </a:blip>
          <a:srcRect b="15261" l="0" r="53900" t="0"/>
          <a:stretch/>
        </p:blipFill>
        <p:spPr>
          <a:xfrm>
            <a:off x="6289225" y="310450"/>
            <a:ext cx="1239250" cy="410032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 name="Shape 74"/>
        <p:cNvGrpSpPr/>
        <p:nvPr/>
      </p:nvGrpSpPr>
      <p:grpSpPr>
        <a:xfrm>
          <a:off x="0" y="0"/>
          <a:ext cx="0" cy="0"/>
          <a:chOff x="0" y="0"/>
          <a:chExt cx="0" cy="0"/>
        </a:xfrm>
      </p:grpSpPr>
      <p:sp>
        <p:nvSpPr>
          <p:cNvPr id="75" name="Google Shape;75;p15"/>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Rapper Logic 2020 Interview </a:t>
            </a:r>
            <a:endParaRPr/>
          </a:p>
        </p:txBody>
      </p:sp>
      <p:sp>
        <p:nvSpPr>
          <p:cNvPr id="76" name="Google Shape;76;p15"/>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dk1"/>
                </a:solidFill>
              </a:rPr>
              <a:t>"</a:t>
            </a:r>
            <a:r>
              <a:rPr lang="en" sz="1100"/>
              <a:t>...</a:t>
            </a:r>
            <a:r>
              <a:rPr lang="en" sz="1100">
                <a:solidFill>
                  <a:schemeClr val="dk1"/>
                </a:solidFill>
              </a:rPr>
              <a:t>me, Tyler, the Creator, Cardi B, Polo G, Doja Cat….we should not be in the same category at the Grammys,” </a:t>
            </a:r>
            <a:endParaRPr sz="1100">
              <a:solidFill>
                <a:schemeClr val="dk1"/>
              </a:solidFill>
            </a:endParaRPr>
          </a:p>
          <a:p>
            <a:pPr indent="0" lvl="0" marL="0" rtl="0" algn="l">
              <a:spcBef>
                <a:spcPts val="1600"/>
              </a:spcBef>
              <a:spcAft>
                <a:spcPts val="0"/>
              </a:spcAft>
              <a:buNone/>
            </a:pPr>
            <a:r>
              <a:t/>
            </a:r>
            <a:endParaRPr sz="1100">
              <a:solidFill>
                <a:schemeClr val="dk1"/>
              </a:solidFill>
            </a:endParaRPr>
          </a:p>
          <a:p>
            <a:pPr indent="0" lvl="0" marL="0" rtl="0" algn="l">
              <a:spcBef>
                <a:spcPts val="1600"/>
              </a:spcBef>
              <a:spcAft>
                <a:spcPts val="0"/>
              </a:spcAft>
              <a:buNone/>
            </a:pPr>
            <a:r>
              <a:t/>
            </a:r>
            <a:endParaRPr sz="1100">
              <a:solidFill>
                <a:schemeClr val="dk1"/>
              </a:solidFill>
            </a:endParaRPr>
          </a:p>
          <a:p>
            <a:pPr indent="0" lvl="0" marL="0" rtl="0" algn="l">
              <a:spcBef>
                <a:spcPts val="1600"/>
              </a:spcBef>
              <a:spcAft>
                <a:spcPts val="0"/>
              </a:spcAft>
              <a:buNone/>
            </a:pPr>
            <a:r>
              <a:t/>
            </a:r>
            <a:endParaRPr sz="1100">
              <a:solidFill>
                <a:schemeClr val="dk1"/>
              </a:solidFill>
            </a:endParaRPr>
          </a:p>
          <a:p>
            <a:pPr indent="0" lvl="0" marL="0" rtl="0" algn="l">
              <a:spcBef>
                <a:spcPts val="1600"/>
              </a:spcBef>
              <a:spcAft>
                <a:spcPts val="0"/>
              </a:spcAft>
              <a:buNone/>
            </a:pPr>
            <a:r>
              <a:t/>
            </a:r>
            <a:endParaRPr sz="1100">
              <a:solidFill>
                <a:schemeClr val="dk1"/>
              </a:solidFill>
            </a:endParaRPr>
          </a:p>
          <a:p>
            <a:pPr indent="0" lvl="0" marL="0" rtl="0" algn="l">
              <a:spcBef>
                <a:spcPts val="1600"/>
              </a:spcBef>
              <a:spcAft>
                <a:spcPts val="0"/>
              </a:spcAft>
              <a:buNone/>
            </a:pPr>
            <a:r>
              <a:t/>
            </a:r>
            <a:endParaRPr sz="1100">
              <a:solidFill>
                <a:schemeClr val="dk1"/>
              </a:solidFill>
            </a:endParaRPr>
          </a:p>
          <a:p>
            <a:pPr indent="0" lvl="0" marL="0" rtl="0" algn="l">
              <a:spcBef>
                <a:spcPts val="1600"/>
              </a:spcBef>
              <a:spcAft>
                <a:spcPts val="0"/>
              </a:spcAft>
              <a:buNone/>
            </a:pPr>
            <a:r>
              <a:t/>
            </a:r>
            <a:endParaRPr sz="1100"/>
          </a:p>
          <a:p>
            <a:pPr indent="0" lvl="0" marL="0" rtl="0" algn="l">
              <a:spcBef>
                <a:spcPts val="1600"/>
              </a:spcBef>
              <a:spcAft>
                <a:spcPts val="1600"/>
              </a:spcAft>
              <a:buNone/>
            </a:pPr>
            <a:r>
              <a:rPr lang="en" sz="1100">
                <a:solidFill>
                  <a:schemeClr val="dk1"/>
                </a:solidFill>
              </a:rPr>
              <a:t>"I really believe that. That doesn’t mean that any one of us is superior or less than the other person, it means we all make different music, we just make different music. But they just put us all together in hip-hop or whatever the case may be.."</a:t>
            </a:r>
            <a:endParaRPr/>
          </a:p>
        </p:txBody>
      </p:sp>
      <p:pic>
        <p:nvPicPr>
          <p:cNvPr id="77" name="Google Shape;77;p15"/>
          <p:cNvPicPr preferRelativeResize="0"/>
          <p:nvPr/>
        </p:nvPicPr>
        <p:blipFill>
          <a:blip r:embed="rId3">
            <a:alphaModFix/>
          </a:blip>
          <a:stretch>
            <a:fillRect/>
          </a:stretch>
        </p:blipFill>
        <p:spPr>
          <a:xfrm>
            <a:off x="3334875" y="1771300"/>
            <a:ext cx="1919952" cy="1919952"/>
          </a:xfrm>
          <a:prstGeom prst="rect">
            <a:avLst/>
          </a:prstGeom>
          <a:noFill/>
          <a:ln>
            <a:noFill/>
          </a:ln>
          <a:effectLst>
            <a:outerShdw blurRad="614363" rotWithShape="0" algn="bl" dir="5400000" dist="114300">
              <a:srgbClr val="000000">
                <a:alpha val="72000"/>
              </a:srgbClr>
            </a:outerShdw>
          </a:effectLst>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16"/>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What is Hip Hop music?</a:t>
            </a:r>
            <a:endParaRPr/>
          </a:p>
        </p:txBody>
      </p:sp>
      <p:sp>
        <p:nvSpPr>
          <p:cNvPr id="83" name="Google Shape;83;p16"/>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rgbClr val="000000"/>
              </a:buClr>
              <a:buSzPts val="1400"/>
              <a:buFont typeface="Arial"/>
              <a:buChar char="●"/>
            </a:pPr>
            <a:r>
              <a:rPr lang="en" sz="1400">
                <a:solidFill>
                  <a:srgbClr val="000000"/>
                </a:solidFill>
                <a:latin typeface="Arial"/>
                <a:ea typeface="Arial"/>
                <a:cs typeface="Arial"/>
                <a:sym typeface="Arial"/>
              </a:rPr>
              <a:t>Hip hop music, also known as rap music,</a:t>
            </a:r>
            <a:r>
              <a:rPr baseline="30000" lang="en" sz="1400">
                <a:solidFill>
                  <a:srgbClr val="000000"/>
                </a:solidFill>
                <a:latin typeface="Arial"/>
                <a:ea typeface="Arial"/>
                <a:cs typeface="Arial"/>
                <a:sym typeface="Arial"/>
              </a:rPr>
              <a:t> </a:t>
            </a:r>
            <a:r>
              <a:rPr lang="en" sz="1400">
                <a:solidFill>
                  <a:srgbClr val="000000"/>
                </a:solidFill>
                <a:latin typeface="Arial"/>
                <a:ea typeface="Arial"/>
                <a:cs typeface="Arial"/>
                <a:sym typeface="Arial"/>
              </a:rPr>
              <a:t>is a genre of</a:t>
            </a:r>
            <a:r>
              <a:rPr lang="en" sz="1400">
                <a:solidFill>
                  <a:srgbClr val="000000"/>
                </a:solidFill>
                <a:uFill>
                  <a:noFill/>
                </a:uFill>
                <a:latin typeface="Arial"/>
                <a:ea typeface="Arial"/>
                <a:cs typeface="Arial"/>
                <a:sym typeface="Arial"/>
                <a:hlinkClick r:id="rId3">
                  <a:extLst>
                    <a:ext uri="{A12FA001-AC4F-418D-AE19-62706E023703}">
                      <ahyp:hlinkClr val="tx"/>
                    </a:ext>
                  </a:extLst>
                </a:hlinkClick>
              </a:rPr>
              <a:t> popular music</a:t>
            </a:r>
            <a:r>
              <a:rPr lang="en" sz="1400">
                <a:solidFill>
                  <a:srgbClr val="000000"/>
                </a:solidFill>
                <a:latin typeface="Arial"/>
                <a:ea typeface="Arial"/>
                <a:cs typeface="Arial"/>
                <a:sym typeface="Arial"/>
              </a:rPr>
              <a:t> developed in the </a:t>
            </a:r>
            <a:r>
              <a:rPr lang="en" sz="1400">
                <a:solidFill>
                  <a:srgbClr val="000000"/>
                </a:solidFill>
                <a:uFill>
                  <a:noFill/>
                </a:uFill>
                <a:latin typeface="Arial"/>
                <a:ea typeface="Arial"/>
                <a:cs typeface="Arial"/>
                <a:sym typeface="Arial"/>
                <a:hlinkClick r:id="rId4">
                  <a:extLst>
                    <a:ext uri="{A12FA001-AC4F-418D-AE19-62706E023703}">
                      <ahyp:hlinkClr val="tx"/>
                    </a:ext>
                  </a:extLst>
                </a:hlinkClick>
              </a:rPr>
              <a:t>Bronx</a:t>
            </a:r>
            <a:r>
              <a:rPr lang="en" sz="1400">
                <a:solidFill>
                  <a:srgbClr val="000000"/>
                </a:solidFill>
                <a:latin typeface="Arial"/>
                <a:ea typeface="Arial"/>
                <a:cs typeface="Arial"/>
                <a:sym typeface="Arial"/>
              </a:rPr>
              <a:t> borough of New York City in the 1970s. </a:t>
            </a:r>
            <a:r>
              <a:rPr lang="en" sz="1100">
                <a:solidFill>
                  <a:srgbClr val="000000"/>
                </a:solidFill>
                <a:latin typeface="Arial"/>
                <a:ea typeface="Arial"/>
                <a:cs typeface="Arial"/>
                <a:sym typeface="Arial"/>
              </a:rPr>
              <a:t>(Encyclopedia Britanica)</a:t>
            </a:r>
            <a:endParaRPr sz="1100">
              <a:solidFill>
                <a:srgbClr val="000000"/>
              </a:solidFill>
              <a:latin typeface="Arial"/>
              <a:ea typeface="Arial"/>
              <a:cs typeface="Arial"/>
              <a:sym typeface="Arial"/>
            </a:endParaRPr>
          </a:p>
          <a:p>
            <a:pPr indent="-317500" lvl="0" marL="457200" rtl="0" algn="l">
              <a:spcBef>
                <a:spcPts val="0"/>
              </a:spcBef>
              <a:spcAft>
                <a:spcPts val="0"/>
              </a:spcAft>
              <a:buClr>
                <a:srgbClr val="000000"/>
              </a:buClr>
              <a:buSzPts val="1400"/>
              <a:buFont typeface="Arial"/>
              <a:buChar char="●"/>
            </a:pPr>
            <a:r>
              <a:rPr lang="en" sz="1400">
                <a:solidFill>
                  <a:srgbClr val="000000"/>
                </a:solidFill>
                <a:latin typeface="Arial"/>
                <a:ea typeface="Arial"/>
                <a:cs typeface="Arial"/>
                <a:sym typeface="Arial"/>
              </a:rPr>
              <a:t>In 2018, hip-hop and rap music accounted for 21.7 percent of total music consumption in the United States making it the most consumed genre of music in the US </a:t>
            </a:r>
            <a:r>
              <a:rPr lang="en" sz="1100">
                <a:solidFill>
                  <a:srgbClr val="000000"/>
                </a:solidFill>
                <a:latin typeface="Arial"/>
                <a:ea typeface="Arial"/>
                <a:cs typeface="Arial"/>
                <a:sym typeface="Arial"/>
              </a:rPr>
              <a:t>(Statista)</a:t>
            </a:r>
            <a:endParaRPr sz="1100">
              <a:solidFill>
                <a:srgbClr val="000000"/>
              </a:solidFill>
              <a:latin typeface="Arial"/>
              <a:ea typeface="Arial"/>
              <a:cs typeface="Arial"/>
              <a:sym typeface="Arial"/>
            </a:endParaRPr>
          </a:p>
        </p:txBody>
      </p:sp>
      <p:pic>
        <p:nvPicPr>
          <p:cNvPr id="84" name="Google Shape;84;p16"/>
          <p:cNvPicPr preferRelativeResize="0"/>
          <p:nvPr/>
        </p:nvPicPr>
        <p:blipFill>
          <a:blip r:embed="rId5">
            <a:alphaModFix/>
          </a:blip>
          <a:stretch>
            <a:fillRect/>
          </a:stretch>
        </p:blipFill>
        <p:spPr>
          <a:xfrm>
            <a:off x="756700" y="2313150"/>
            <a:ext cx="7630601" cy="265932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17"/>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The Data</a:t>
            </a:r>
            <a:endParaRPr/>
          </a:p>
        </p:txBody>
      </p:sp>
      <p:sp>
        <p:nvSpPr>
          <p:cNvPr id="90" name="Google Shape;90;p17"/>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1"/>
                </a:solidFill>
              </a:rPr>
              <a:t>5000+ song database. </a:t>
            </a:r>
            <a:r>
              <a:rPr lang="en" sz="1300"/>
              <a:t>The most </a:t>
            </a:r>
            <a:r>
              <a:rPr lang="en" sz="1300">
                <a:solidFill>
                  <a:schemeClr val="dk1"/>
                </a:solidFill>
              </a:rPr>
              <a:t>50 popular songs on </a:t>
            </a:r>
            <a:r>
              <a:rPr lang="en" sz="1300"/>
              <a:t>Genius.com</a:t>
            </a:r>
            <a:r>
              <a:rPr lang="en" sz="1300">
                <a:solidFill>
                  <a:schemeClr val="dk1"/>
                </a:solidFill>
              </a:rPr>
              <a:t> from 100+ rap artists.</a:t>
            </a:r>
            <a:endParaRPr sz="1300">
              <a:solidFill>
                <a:schemeClr val="dk1"/>
              </a:solidFill>
            </a:endParaRPr>
          </a:p>
          <a:p>
            <a:pPr indent="0" lvl="0" marL="0" rtl="0" algn="l">
              <a:spcBef>
                <a:spcPts val="1600"/>
              </a:spcBef>
              <a:spcAft>
                <a:spcPts val="0"/>
              </a:spcAft>
              <a:buNone/>
            </a:pPr>
            <a:r>
              <a:rPr lang="en" sz="1000">
                <a:solidFill>
                  <a:schemeClr val="dk1"/>
                </a:solidFill>
              </a:rPr>
              <a:t>To get the lyrics, I used</a:t>
            </a:r>
            <a:r>
              <a:rPr lang="en" sz="1000">
                <a:solidFill>
                  <a:schemeClr val="dk1"/>
                </a:solidFill>
                <a:uFill>
                  <a:noFill/>
                </a:uFill>
                <a:hlinkClick r:id="rId3">
                  <a:extLst>
                    <a:ext uri="{A12FA001-AC4F-418D-AE19-62706E023703}">
                      <ahyp:hlinkClr val="tx"/>
                    </a:ext>
                  </a:extLst>
                </a:hlinkClick>
              </a:rPr>
              <a:t> </a:t>
            </a:r>
            <a:r>
              <a:rPr lang="en" sz="1000" u="sng">
                <a:solidFill>
                  <a:schemeClr val="hlink"/>
                </a:solidFill>
                <a:hlinkClick r:id="rId4"/>
              </a:rPr>
              <a:t>lyricsGenius</a:t>
            </a:r>
            <a:r>
              <a:rPr lang="en" sz="1000">
                <a:solidFill>
                  <a:schemeClr val="dk1"/>
                </a:solidFill>
              </a:rPr>
              <a:t>, a Python library by</a:t>
            </a:r>
            <a:r>
              <a:rPr lang="en" sz="1000">
                <a:solidFill>
                  <a:schemeClr val="dk1"/>
                </a:solidFill>
                <a:uFill>
                  <a:noFill/>
                </a:uFill>
                <a:hlinkClick r:id="rId5">
                  <a:extLst>
                    <a:ext uri="{A12FA001-AC4F-418D-AE19-62706E023703}">
                      <ahyp:hlinkClr val="tx"/>
                    </a:ext>
                  </a:extLst>
                </a:hlinkClick>
              </a:rPr>
              <a:t> </a:t>
            </a:r>
            <a:r>
              <a:rPr lang="en" sz="1000" u="sng">
                <a:solidFill>
                  <a:schemeClr val="hlink"/>
                </a:solidFill>
                <a:hlinkClick r:id="rId6"/>
              </a:rPr>
              <a:t>Johnwmillr</a:t>
            </a:r>
            <a:endParaRPr sz="1700"/>
          </a:p>
          <a:p>
            <a:pPr indent="0" lvl="0" marL="0" rtl="0" algn="l">
              <a:spcBef>
                <a:spcPts val="1600"/>
              </a:spcBef>
              <a:spcAft>
                <a:spcPts val="0"/>
              </a:spcAft>
              <a:buNone/>
            </a:pPr>
            <a:r>
              <a:t/>
            </a:r>
            <a:endParaRPr sz="1300"/>
          </a:p>
          <a:p>
            <a:pPr indent="0" lvl="0" marL="0" rtl="0" algn="l">
              <a:spcBef>
                <a:spcPts val="1600"/>
              </a:spcBef>
              <a:spcAft>
                <a:spcPts val="0"/>
              </a:spcAft>
              <a:buNone/>
            </a:pPr>
            <a:r>
              <a:rPr b="1" lang="en" sz="1000">
                <a:solidFill>
                  <a:schemeClr val="dk1"/>
                </a:solidFill>
              </a:rPr>
              <a:t>billboard.py</a:t>
            </a:r>
            <a:r>
              <a:rPr lang="en" sz="1000">
                <a:solidFill>
                  <a:schemeClr val="dk1"/>
                </a:solidFill>
              </a:rPr>
              <a:t> is a Python API for accessing music charts from</a:t>
            </a:r>
            <a:r>
              <a:rPr lang="en" sz="1000">
                <a:solidFill>
                  <a:schemeClr val="dk1"/>
                </a:solidFill>
                <a:uFill>
                  <a:noFill/>
                </a:uFill>
                <a:hlinkClick r:id="rId7">
                  <a:extLst>
                    <a:ext uri="{A12FA001-AC4F-418D-AE19-62706E023703}">
                      <ahyp:hlinkClr val="tx"/>
                    </a:ext>
                  </a:extLst>
                </a:hlinkClick>
              </a:rPr>
              <a:t> </a:t>
            </a:r>
            <a:r>
              <a:rPr lang="en" sz="1000" u="sng">
                <a:solidFill>
                  <a:schemeClr val="hlink"/>
                </a:solidFill>
                <a:hlinkClick r:id="rId8"/>
              </a:rPr>
              <a:t>Billboard.com</a:t>
            </a:r>
            <a:endParaRPr sz="1100"/>
          </a:p>
          <a:p>
            <a:pPr indent="0" lvl="0" marL="0" rtl="0" algn="l">
              <a:spcBef>
                <a:spcPts val="1600"/>
              </a:spcBef>
              <a:spcAft>
                <a:spcPts val="0"/>
              </a:spcAft>
              <a:buNone/>
            </a:pPr>
            <a:r>
              <a:t/>
            </a:r>
            <a:endParaRPr sz="1100"/>
          </a:p>
          <a:p>
            <a:pPr indent="0" lvl="0" marL="0" rtl="0" algn="l">
              <a:spcBef>
                <a:spcPts val="1600"/>
              </a:spcBef>
              <a:spcAft>
                <a:spcPts val="0"/>
              </a:spcAft>
              <a:buNone/>
            </a:pPr>
            <a:r>
              <a:t/>
            </a:r>
            <a:endParaRPr sz="1100"/>
          </a:p>
          <a:p>
            <a:pPr indent="0" lvl="0" marL="0" rtl="0" algn="l">
              <a:spcBef>
                <a:spcPts val="1600"/>
              </a:spcBef>
              <a:spcAft>
                <a:spcPts val="0"/>
              </a:spcAft>
              <a:buNone/>
            </a:pPr>
            <a:r>
              <a:rPr lang="en" sz="1100"/>
              <a:t>Audio features from spotipy </a:t>
            </a:r>
            <a:endParaRPr sz="1100"/>
          </a:p>
          <a:p>
            <a:pPr indent="0" lvl="0" marL="0" rtl="0" algn="l">
              <a:spcBef>
                <a:spcPts val="1600"/>
              </a:spcBef>
              <a:spcAft>
                <a:spcPts val="1600"/>
              </a:spcAft>
              <a:buNone/>
            </a:pPr>
            <a:r>
              <a:t/>
            </a:r>
            <a:endParaRPr sz="1000"/>
          </a:p>
        </p:txBody>
      </p:sp>
      <p:pic>
        <p:nvPicPr>
          <p:cNvPr id="91" name="Google Shape;91;p17"/>
          <p:cNvPicPr preferRelativeResize="0"/>
          <p:nvPr/>
        </p:nvPicPr>
        <p:blipFill>
          <a:blip r:embed="rId9">
            <a:alphaModFix/>
          </a:blip>
          <a:stretch>
            <a:fillRect/>
          </a:stretch>
        </p:blipFill>
        <p:spPr>
          <a:xfrm>
            <a:off x="170300" y="1804750"/>
            <a:ext cx="2655925" cy="831300"/>
          </a:xfrm>
          <a:prstGeom prst="rect">
            <a:avLst/>
          </a:prstGeom>
          <a:noFill/>
          <a:ln>
            <a:noFill/>
          </a:ln>
        </p:spPr>
      </p:pic>
      <p:pic>
        <p:nvPicPr>
          <p:cNvPr id="92" name="Google Shape;92;p17"/>
          <p:cNvPicPr preferRelativeResize="0"/>
          <p:nvPr/>
        </p:nvPicPr>
        <p:blipFill>
          <a:blip r:embed="rId10">
            <a:alphaModFix/>
          </a:blip>
          <a:stretch>
            <a:fillRect/>
          </a:stretch>
        </p:blipFill>
        <p:spPr>
          <a:xfrm>
            <a:off x="390725" y="2808500"/>
            <a:ext cx="1496340" cy="831300"/>
          </a:xfrm>
          <a:prstGeom prst="rect">
            <a:avLst/>
          </a:prstGeom>
          <a:noFill/>
          <a:ln>
            <a:noFill/>
          </a:ln>
        </p:spPr>
      </p:pic>
      <p:pic>
        <p:nvPicPr>
          <p:cNvPr id="93" name="Google Shape;93;p17"/>
          <p:cNvPicPr preferRelativeResize="0"/>
          <p:nvPr/>
        </p:nvPicPr>
        <p:blipFill>
          <a:blip r:embed="rId11">
            <a:alphaModFix/>
          </a:blip>
          <a:stretch>
            <a:fillRect/>
          </a:stretch>
        </p:blipFill>
        <p:spPr>
          <a:xfrm>
            <a:off x="452600" y="4038825"/>
            <a:ext cx="2284373" cy="68474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8"/>
          <p:cNvSpPr txBox="1"/>
          <p:nvPr>
            <p:ph type="title"/>
          </p:nvPr>
        </p:nvSpPr>
        <p:spPr>
          <a:xfrm>
            <a:off x="490250" y="450150"/>
            <a:ext cx="58788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NLP and Topic Modeling</a:t>
            </a:r>
            <a:endParaRPr/>
          </a:p>
          <a:p>
            <a:pPr indent="0" lvl="0" marL="0" rtl="0" algn="l">
              <a:lnSpc>
                <a:spcPct val="115000"/>
              </a:lnSpc>
              <a:spcBef>
                <a:spcPts val="0"/>
              </a:spcBef>
              <a:spcAft>
                <a:spcPts val="1600"/>
              </a:spcAft>
              <a:buClr>
                <a:schemeClr val="dk1"/>
              </a:buClr>
              <a:buSzPts val="1100"/>
              <a:buFont typeface="Arial"/>
              <a:buNone/>
            </a:pPr>
            <a:r>
              <a:rPr lang="en" sz="1400"/>
              <a:t>Td/idf dense matrix ~ 27021 unique terms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19"/>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000"/>
              <a:t>Classification Method</a:t>
            </a:r>
            <a:endParaRPr sz="3000"/>
          </a:p>
        </p:txBody>
      </p:sp>
      <p:sp>
        <p:nvSpPr>
          <p:cNvPr id="104" name="Google Shape;104;p19"/>
          <p:cNvSpPr txBox="1"/>
          <p:nvPr>
            <p:ph idx="1" type="body"/>
          </p:nvPr>
        </p:nvSpPr>
        <p:spPr>
          <a:xfrm>
            <a:off x="384450" y="1235600"/>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a:p>
          <a:p>
            <a:pPr indent="0" lvl="0" marL="0" rtl="0" algn="l">
              <a:spcBef>
                <a:spcPts val="1600"/>
              </a:spcBef>
              <a:spcAft>
                <a:spcPts val="0"/>
              </a:spcAft>
              <a:buNone/>
            </a:pPr>
            <a:r>
              <a:t/>
            </a:r>
            <a:endParaRPr/>
          </a:p>
          <a:p>
            <a:pPr indent="0" lvl="0" marL="0" rtl="0" algn="l">
              <a:lnSpc>
                <a:spcPct val="100000"/>
              </a:lnSpc>
              <a:spcBef>
                <a:spcPts val="1600"/>
              </a:spcBef>
              <a:spcAft>
                <a:spcPts val="0"/>
              </a:spcAft>
              <a:buNone/>
            </a:pPr>
            <a:r>
              <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t/>
            </a:r>
            <a:endParaRPr/>
          </a:p>
          <a:p>
            <a:pPr indent="0" lvl="0" marL="0" rtl="0" algn="l">
              <a:spcBef>
                <a:spcPts val="0"/>
              </a:spcBef>
              <a:spcAft>
                <a:spcPts val="1600"/>
              </a:spcAft>
              <a:buNone/>
            </a:pPr>
            <a:r>
              <a:t/>
            </a:r>
            <a:endParaRPr/>
          </a:p>
        </p:txBody>
      </p:sp>
      <p:graphicFrame>
        <p:nvGraphicFramePr>
          <p:cNvPr id="105" name="Google Shape;105;p19"/>
          <p:cNvGraphicFramePr/>
          <p:nvPr/>
        </p:nvGraphicFramePr>
        <p:xfrm>
          <a:off x="384438" y="1620600"/>
          <a:ext cx="3000000" cy="3000000"/>
        </p:xfrm>
        <a:graphic>
          <a:graphicData uri="http://schemas.openxmlformats.org/drawingml/2006/table">
            <a:tbl>
              <a:tblPr>
                <a:noFill/>
                <a:tableStyleId>{B2992D68-3036-426D-A530-70DD2614C245}</a:tableStyleId>
              </a:tblPr>
              <a:tblGrid>
                <a:gridCol w="1281625"/>
                <a:gridCol w="1281625"/>
                <a:gridCol w="1281625"/>
                <a:gridCol w="1281625"/>
                <a:gridCol w="1281625"/>
                <a:gridCol w="1684250"/>
              </a:tblGrid>
              <a:tr h="804425">
                <a:tc>
                  <a:txBody>
                    <a:bodyPr/>
                    <a:lstStyle/>
                    <a:p>
                      <a:pPr indent="0" lvl="0" marL="0" rtl="0" algn="l">
                        <a:spcBef>
                          <a:spcPts val="0"/>
                        </a:spcBef>
                        <a:spcAft>
                          <a:spcPts val="0"/>
                        </a:spcAft>
                        <a:buNone/>
                      </a:pPr>
                      <a:r>
                        <a:rPr lang="en"/>
                        <a:t>Lyrical/Introspective</a:t>
                      </a:r>
                      <a:endParaRPr/>
                    </a:p>
                  </a:txBody>
                  <a:tcPr marT="91425" marB="91425" marR="91425" marL="91425">
                    <a:solidFill>
                      <a:srgbClr val="6FA8DC"/>
                    </a:solidFill>
                  </a:tcPr>
                </a:tc>
                <a:tc>
                  <a:txBody>
                    <a:bodyPr/>
                    <a:lstStyle/>
                    <a:p>
                      <a:pPr indent="0" lvl="0" marL="0" rtl="0" algn="l">
                        <a:spcBef>
                          <a:spcPts val="0"/>
                        </a:spcBef>
                        <a:spcAft>
                          <a:spcPts val="0"/>
                        </a:spcAft>
                        <a:buNone/>
                      </a:pPr>
                      <a:r>
                        <a:rPr lang="en"/>
                        <a:t>Club</a:t>
                      </a:r>
                      <a:endParaRPr/>
                    </a:p>
                  </a:txBody>
                  <a:tcPr marT="91425" marB="91425" marR="91425" marL="91425">
                    <a:solidFill>
                      <a:srgbClr val="6FA8DC"/>
                    </a:solidFill>
                  </a:tcPr>
                </a:tc>
                <a:tc>
                  <a:txBody>
                    <a:bodyPr/>
                    <a:lstStyle/>
                    <a:p>
                      <a:pPr indent="0" lvl="0" marL="0" rtl="0" algn="l">
                        <a:spcBef>
                          <a:spcPts val="0"/>
                        </a:spcBef>
                        <a:spcAft>
                          <a:spcPts val="0"/>
                        </a:spcAft>
                        <a:buNone/>
                      </a:pPr>
                      <a:r>
                        <a:rPr lang="en"/>
                        <a:t>Romance</a:t>
                      </a:r>
                      <a:endParaRPr/>
                    </a:p>
                  </a:txBody>
                  <a:tcPr marT="91425" marB="91425" marR="91425" marL="91425">
                    <a:solidFill>
                      <a:srgbClr val="6FA8DC"/>
                    </a:solidFill>
                  </a:tcPr>
                </a:tc>
                <a:tc>
                  <a:txBody>
                    <a:bodyPr/>
                    <a:lstStyle/>
                    <a:p>
                      <a:pPr indent="0" lvl="0" marL="0" rtl="0" algn="l">
                        <a:spcBef>
                          <a:spcPts val="0"/>
                        </a:spcBef>
                        <a:spcAft>
                          <a:spcPts val="0"/>
                        </a:spcAft>
                        <a:buNone/>
                      </a:pPr>
                      <a:r>
                        <a:rPr lang="en"/>
                        <a:t>Mumble</a:t>
                      </a:r>
                      <a:endParaRPr/>
                    </a:p>
                  </a:txBody>
                  <a:tcPr marT="91425" marB="91425" marR="91425" marL="91425">
                    <a:solidFill>
                      <a:srgbClr val="6FA8DC"/>
                    </a:solidFill>
                  </a:tcPr>
                </a:tc>
                <a:tc>
                  <a:txBody>
                    <a:bodyPr/>
                    <a:lstStyle/>
                    <a:p>
                      <a:pPr indent="0" lvl="0" marL="0" rtl="0" algn="l">
                        <a:spcBef>
                          <a:spcPts val="0"/>
                        </a:spcBef>
                        <a:spcAft>
                          <a:spcPts val="0"/>
                        </a:spcAft>
                        <a:buNone/>
                      </a:pPr>
                      <a:r>
                        <a:rPr lang="en"/>
                        <a:t>Old School/Street</a:t>
                      </a:r>
                      <a:endParaRPr/>
                    </a:p>
                  </a:txBody>
                  <a:tcPr marT="91425" marB="91425" marR="91425" marL="91425">
                    <a:solidFill>
                      <a:srgbClr val="6FA8DC"/>
                    </a:solidFill>
                  </a:tcPr>
                </a:tc>
                <a:tc>
                  <a:txBody>
                    <a:bodyPr/>
                    <a:lstStyle/>
                    <a:p>
                      <a:pPr indent="0" lvl="0" marL="0" rtl="0" algn="l">
                        <a:spcBef>
                          <a:spcPts val="0"/>
                        </a:spcBef>
                        <a:spcAft>
                          <a:spcPts val="0"/>
                        </a:spcAft>
                        <a:buNone/>
                      </a:pPr>
                      <a:r>
                        <a:rPr lang="en"/>
                        <a:t>New School/Street</a:t>
                      </a:r>
                      <a:endParaRPr/>
                    </a:p>
                  </a:txBody>
                  <a:tcPr marT="91425" marB="91425" marR="91425" marL="91425">
                    <a:solidFill>
                      <a:srgbClr val="6FA8DC"/>
                    </a:solidFill>
                  </a:tcPr>
                </a:tc>
              </a:tr>
              <a:tr h="662775">
                <a:tc>
                  <a:txBody>
                    <a:bodyPr/>
                    <a:lstStyle/>
                    <a:p>
                      <a:pPr indent="0" lvl="0" marL="0" rtl="0" algn="l">
                        <a:spcBef>
                          <a:spcPts val="0"/>
                        </a:spcBef>
                        <a:spcAft>
                          <a:spcPts val="0"/>
                        </a:spcAft>
                        <a:buClr>
                          <a:schemeClr val="dk1"/>
                        </a:buClr>
                        <a:buSzPts val="1100"/>
                        <a:buFont typeface="Arial"/>
                        <a:buNone/>
                      </a:pPr>
                      <a:r>
                        <a:rPr lang="en" sz="1800"/>
                        <a:t>0.070560</a:t>
                      </a:r>
                      <a:endParaRPr/>
                    </a:p>
                  </a:txBody>
                  <a:tcPr marT="91425" marB="91425" marR="91425" marL="91425">
                    <a:solidFill>
                      <a:srgbClr val="EA9999"/>
                    </a:solidFill>
                  </a:tcPr>
                </a:tc>
                <a:tc>
                  <a:txBody>
                    <a:bodyPr/>
                    <a:lstStyle/>
                    <a:p>
                      <a:pPr indent="0" lvl="0" marL="0" rtl="0" algn="l">
                        <a:spcBef>
                          <a:spcPts val="0"/>
                        </a:spcBef>
                        <a:spcAft>
                          <a:spcPts val="0"/>
                        </a:spcAft>
                        <a:buClr>
                          <a:schemeClr val="dk1"/>
                        </a:buClr>
                        <a:buSzPts val="1100"/>
                        <a:buFont typeface="Arial"/>
                        <a:buNone/>
                      </a:pPr>
                      <a:r>
                        <a:rPr lang="en" sz="1800"/>
                        <a:t>0.016913</a:t>
                      </a:r>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 sz="1800"/>
                        <a:t>0.010955</a:t>
                      </a:r>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 sz="1800"/>
                        <a:t>0.000000</a:t>
                      </a:r>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 sz="1800"/>
                        <a:t>0.000050</a:t>
                      </a:r>
                      <a:endParaRPr sz="1800"/>
                    </a:p>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 sz="1800"/>
                        <a:t>0.001089</a:t>
                      </a:r>
                      <a:endParaRPr/>
                    </a:p>
                  </a:txBody>
                  <a:tcPr marT="91425" marB="91425" marR="91425" marL="91425"/>
                </a:tc>
              </a:tr>
            </a:tbl>
          </a:graphicData>
        </a:graphic>
      </p:graphicFrame>
      <p:graphicFrame>
        <p:nvGraphicFramePr>
          <p:cNvPr id="106" name="Google Shape;106;p19"/>
          <p:cNvGraphicFramePr/>
          <p:nvPr/>
        </p:nvGraphicFramePr>
        <p:xfrm>
          <a:off x="384450" y="3285650"/>
          <a:ext cx="3000000" cy="3000000"/>
        </p:xfrm>
        <a:graphic>
          <a:graphicData uri="http://schemas.openxmlformats.org/drawingml/2006/table">
            <a:tbl>
              <a:tblPr>
                <a:noFill/>
                <a:tableStyleId>{B2992D68-3036-426D-A530-70DD2614C245}</a:tableStyleId>
              </a:tblPr>
              <a:tblGrid>
                <a:gridCol w="1281625"/>
                <a:gridCol w="1281625"/>
                <a:gridCol w="1281625"/>
                <a:gridCol w="1281625"/>
                <a:gridCol w="1281625"/>
                <a:gridCol w="1684225"/>
              </a:tblGrid>
              <a:tr h="490200">
                <a:tc>
                  <a:txBody>
                    <a:bodyPr/>
                    <a:lstStyle/>
                    <a:p>
                      <a:pPr indent="0" lvl="0" marL="0" rtl="0" algn="l">
                        <a:spcBef>
                          <a:spcPts val="0"/>
                        </a:spcBef>
                        <a:spcAft>
                          <a:spcPts val="0"/>
                        </a:spcAft>
                        <a:buNone/>
                      </a:pPr>
                      <a:r>
                        <a:rPr lang="en"/>
                        <a:t>Lyrical/Introspective</a:t>
                      </a:r>
                      <a:endParaRPr/>
                    </a:p>
                  </a:txBody>
                  <a:tcPr marT="91425" marB="91425" marR="91425" marL="91425">
                    <a:lnL cap="flat" cmpd="sng" w="9525">
                      <a:solidFill>
                        <a:srgbClr val="3D85C6"/>
                      </a:solidFill>
                      <a:prstDash val="solid"/>
                      <a:round/>
                      <a:headEnd len="sm" w="sm" type="none"/>
                      <a:tailEnd len="sm" w="sm" type="none"/>
                    </a:lnL>
                    <a:lnR cap="flat" cmpd="sng" w="9525">
                      <a:solidFill>
                        <a:srgbClr val="3D85C6"/>
                      </a:solidFill>
                      <a:prstDash val="solid"/>
                      <a:round/>
                      <a:headEnd len="sm" w="sm" type="none"/>
                      <a:tailEnd len="sm" w="sm" type="none"/>
                    </a:lnR>
                    <a:lnT cap="flat" cmpd="sng" w="9525">
                      <a:solidFill>
                        <a:srgbClr val="3D85C6"/>
                      </a:solidFill>
                      <a:prstDash val="solid"/>
                      <a:round/>
                      <a:headEnd len="sm" w="sm" type="none"/>
                      <a:tailEnd len="sm" w="sm" type="none"/>
                    </a:lnT>
                    <a:lnB cap="flat" cmpd="sng" w="9525">
                      <a:solidFill>
                        <a:srgbClr val="3D85C6"/>
                      </a:solidFill>
                      <a:prstDash val="solid"/>
                      <a:round/>
                      <a:headEnd len="sm" w="sm" type="none"/>
                      <a:tailEnd len="sm" w="sm" type="none"/>
                    </a:lnB>
                    <a:solidFill>
                      <a:srgbClr val="6FA8DC"/>
                    </a:solidFill>
                  </a:tcPr>
                </a:tc>
                <a:tc>
                  <a:txBody>
                    <a:bodyPr/>
                    <a:lstStyle/>
                    <a:p>
                      <a:pPr indent="0" lvl="0" marL="0" rtl="0" algn="l">
                        <a:spcBef>
                          <a:spcPts val="0"/>
                        </a:spcBef>
                        <a:spcAft>
                          <a:spcPts val="0"/>
                        </a:spcAft>
                        <a:buNone/>
                      </a:pPr>
                      <a:r>
                        <a:rPr lang="en"/>
                        <a:t>Club</a:t>
                      </a:r>
                      <a:endParaRPr/>
                    </a:p>
                  </a:txBody>
                  <a:tcPr marT="91425" marB="91425" marR="91425" marL="91425">
                    <a:lnL cap="flat" cmpd="sng" w="9525">
                      <a:solidFill>
                        <a:srgbClr val="3D85C6"/>
                      </a:solidFill>
                      <a:prstDash val="solid"/>
                      <a:round/>
                      <a:headEnd len="sm" w="sm" type="none"/>
                      <a:tailEnd len="sm" w="sm" type="none"/>
                    </a:lnL>
                    <a:lnR cap="flat" cmpd="sng" w="9525">
                      <a:solidFill>
                        <a:srgbClr val="3D85C6"/>
                      </a:solidFill>
                      <a:prstDash val="solid"/>
                      <a:round/>
                      <a:headEnd len="sm" w="sm" type="none"/>
                      <a:tailEnd len="sm" w="sm" type="none"/>
                    </a:lnR>
                    <a:lnT cap="flat" cmpd="sng" w="9525">
                      <a:solidFill>
                        <a:srgbClr val="3D85C6"/>
                      </a:solidFill>
                      <a:prstDash val="solid"/>
                      <a:round/>
                      <a:headEnd len="sm" w="sm" type="none"/>
                      <a:tailEnd len="sm" w="sm" type="none"/>
                    </a:lnT>
                    <a:lnB cap="flat" cmpd="sng" w="9525">
                      <a:solidFill>
                        <a:srgbClr val="3D85C6"/>
                      </a:solidFill>
                      <a:prstDash val="solid"/>
                      <a:round/>
                      <a:headEnd len="sm" w="sm" type="none"/>
                      <a:tailEnd len="sm" w="sm" type="none"/>
                    </a:lnB>
                    <a:solidFill>
                      <a:srgbClr val="6FA8DC"/>
                    </a:solidFill>
                  </a:tcPr>
                </a:tc>
                <a:tc>
                  <a:txBody>
                    <a:bodyPr/>
                    <a:lstStyle/>
                    <a:p>
                      <a:pPr indent="0" lvl="0" marL="0" rtl="0" algn="l">
                        <a:spcBef>
                          <a:spcPts val="0"/>
                        </a:spcBef>
                        <a:spcAft>
                          <a:spcPts val="0"/>
                        </a:spcAft>
                        <a:buNone/>
                      </a:pPr>
                      <a:r>
                        <a:rPr lang="en"/>
                        <a:t>Romance</a:t>
                      </a:r>
                      <a:endParaRPr/>
                    </a:p>
                  </a:txBody>
                  <a:tcPr marT="91425" marB="91425" marR="91425" marL="91425">
                    <a:lnL cap="flat" cmpd="sng" w="9525">
                      <a:solidFill>
                        <a:srgbClr val="3D85C6"/>
                      </a:solidFill>
                      <a:prstDash val="solid"/>
                      <a:round/>
                      <a:headEnd len="sm" w="sm" type="none"/>
                      <a:tailEnd len="sm" w="sm" type="none"/>
                    </a:lnL>
                    <a:lnR cap="flat" cmpd="sng" w="9525">
                      <a:solidFill>
                        <a:srgbClr val="3D85C6"/>
                      </a:solidFill>
                      <a:prstDash val="solid"/>
                      <a:round/>
                      <a:headEnd len="sm" w="sm" type="none"/>
                      <a:tailEnd len="sm" w="sm" type="none"/>
                    </a:lnR>
                    <a:lnT cap="flat" cmpd="sng" w="9525">
                      <a:solidFill>
                        <a:srgbClr val="3D85C6"/>
                      </a:solidFill>
                      <a:prstDash val="solid"/>
                      <a:round/>
                      <a:headEnd len="sm" w="sm" type="none"/>
                      <a:tailEnd len="sm" w="sm" type="none"/>
                    </a:lnT>
                    <a:lnB cap="flat" cmpd="sng" w="9525">
                      <a:solidFill>
                        <a:srgbClr val="3D85C6"/>
                      </a:solidFill>
                      <a:prstDash val="solid"/>
                      <a:round/>
                      <a:headEnd len="sm" w="sm" type="none"/>
                      <a:tailEnd len="sm" w="sm" type="none"/>
                    </a:lnB>
                    <a:solidFill>
                      <a:srgbClr val="6FA8DC"/>
                    </a:solidFill>
                  </a:tcPr>
                </a:tc>
                <a:tc>
                  <a:txBody>
                    <a:bodyPr/>
                    <a:lstStyle/>
                    <a:p>
                      <a:pPr indent="0" lvl="0" marL="0" rtl="0" algn="l">
                        <a:spcBef>
                          <a:spcPts val="0"/>
                        </a:spcBef>
                        <a:spcAft>
                          <a:spcPts val="0"/>
                        </a:spcAft>
                        <a:buNone/>
                      </a:pPr>
                      <a:r>
                        <a:rPr lang="en"/>
                        <a:t>Mumble</a:t>
                      </a:r>
                      <a:endParaRPr/>
                    </a:p>
                  </a:txBody>
                  <a:tcPr marT="91425" marB="91425" marR="91425" marL="91425">
                    <a:lnL cap="flat" cmpd="sng" w="9525">
                      <a:solidFill>
                        <a:srgbClr val="3D85C6"/>
                      </a:solidFill>
                      <a:prstDash val="solid"/>
                      <a:round/>
                      <a:headEnd len="sm" w="sm" type="none"/>
                      <a:tailEnd len="sm" w="sm" type="none"/>
                    </a:lnL>
                    <a:lnR cap="flat" cmpd="sng" w="9525">
                      <a:solidFill>
                        <a:srgbClr val="3D85C6"/>
                      </a:solidFill>
                      <a:prstDash val="solid"/>
                      <a:round/>
                      <a:headEnd len="sm" w="sm" type="none"/>
                      <a:tailEnd len="sm" w="sm" type="none"/>
                    </a:lnR>
                    <a:lnT cap="flat" cmpd="sng" w="9525">
                      <a:solidFill>
                        <a:srgbClr val="3D85C6"/>
                      </a:solidFill>
                      <a:prstDash val="solid"/>
                      <a:round/>
                      <a:headEnd len="sm" w="sm" type="none"/>
                      <a:tailEnd len="sm" w="sm" type="none"/>
                    </a:lnT>
                    <a:lnB cap="flat" cmpd="sng" w="9525">
                      <a:solidFill>
                        <a:srgbClr val="3D85C6"/>
                      </a:solidFill>
                      <a:prstDash val="solid"/>
                      <a:round/>
                      <a:headEnd len="sm" w="sm" type="none"/>
                      <a:tailEnd len="sm" w="sm" type="none"/>
                    </a:lnB>
                    <a:solidFill>
                      <a:srgbClr val="6FA8DC"/>
                    </a:solidFill>
                  </a:tcPr>
                </a:tc>
                <a:tc>
                  <a:txBody>
                    <a:bodyPr/>
                    <a:lstStyle/>
                    <a:p>
                      <a:pPr indent="0" lvl="0" marL="0" rtl="0" algn="l">
                        <a:spcBef>
                          <a:spcPts val="0"/>
                        </a:spcBef>
                        <a:spcAft>
                          <a:spcPts val="0"/>
                        </a:spcAft>
                        <a:buNone/>
                      </a:pPr>
                      <a:r>
                        <a:rPr lang="en"/>
                        <a:t>Old School/Street</a:t>
                      </a:r>
                      <a:endParaRPr/>
                    </a:p>
                  </a:txBody>
                  <a:tcPr marT="91425" marB="91425" marR="91425" marL="91425">
                    <a:lnL cap="flat" cmpd="sng" w="9525">
                      <a:solidFill>
                        <a:srgbClr val="3D85C6"/>
                      </a:solidFill>
                      <a:prstDash val="solid"/>
                      <a:round/>
                      <a:headEnd len="sm" w="sm" type="none"/>
                      <a:tailEnd len="sm" w="sm" type="none"/>
                    </a:lnL>
                    <a:lnR cap="flat" cmpd="sng" w="9525">
                      <a:solidFill>
                        <a:srgbClr val="3D85C6"/>
                      </a:solidFill>
                      <a:prstDash val="solid"/>
                      <a:round/>
                      <a:headEnd len="sm" w="sm" type="none"/>
                      <a:tailEnd len="sm" w="sm" type="none"/>
                    </a:lnR>
                    <a:lnT cap="flat" cmpd="sng" w="9525">
                      <a:solidFill>
                        <a:srgbClr val="3D85C6"/>
                      </a:solidFill>
                      <a:prstDash val="solid"/>
                      <a:round/>
                      <a:headEnd len="sm" w="sm" type="none"/>
                      <a:tailEnd len="sm" w="sm" type="none"/>
                    </a:lnT>
                    <a:lnB cap="flat" cmpd="sng" w="9525">
                      <a:solidFill>
                        <a:srgbClr val="3D85C6"/>
                      </a:solidFill>
                      <a:prstDash val="solid"/>
                      <a:round/>
                      <a:headEnd len="sm" w="sm" type="none"/>
                      <a:tailEnd len="sm" w="sm" type="none"/>
                    </a:lnB>
                    <a:solidFill>
                      <a:srgbClr val="6FA8DC"/>
                    </a:solidFill>
                  </a:tcPr>
                </a:tc>
                <a:tc>
                  <a:txBody>
                    <a:bodyPr/>
                    <a:lstStyle/>
                    <a:p>
                      <a:pPr indent="0" lvl="0" marL="0" rtl="0" algn="l">
                        <a:spcBef>
                          <a:spcPts val="0"/>
                        </a:spcBef>
                        <a:spcAft>
                          <a:spcPts val="0"/>
                        </a:spcAft>
                        <a:buNone/>
                      </a:pPr>
                      <a:r>
                        <a:rPr lang="en"/>
                        <a:t>New School/Street</a:t>
                      </a:r>
                      <a:endParaRPr/>
                    </a:p>
                  </a:txBody>
                  <a:tcPr marT="91425" marB="91425" marR="91425" marL="91425">
                    <a:lnL cap="flat" cmpd="sng" w="9525">
                      <a:solidFill>
                        <a:srgbClr val="3D85C6"/>
                      </a:solidFill>
                      <a:prstDash val="solid"/>
                      <a:round/>
                      <a:headEnd len="sm" w="sm" type="none"/>
                      <a:tailEnd len="sm" w="sm" type="none"/>
                    </a:lnL>
                    <a:lnR cap="flat" cmpd="sng" w="9525">
                      <a:solidFill>
                        <a:srgbClr val="3D85C6"/>
                      </a:solidFill>
                      <a:prstDash val="solid"/>
                      <a:round/>
                      <a:headEnd len="sm" w="sm" type="none"/>
                      <a:tailEnd len="sm" w="sm" type="none"/>
                    </a:lnR>
                    <a:lnT cap="flat" cmpd="sng" w="9525">
                      <a:solidFill>
                        <a:srgbClr val="3D85C6"/>
                      </a:solidFill>
                      <a:prstDash val="solid"/>
                      <a:round/>
                      <a:headEnd len="sm" w="sm" type="none"/>
                      <a:tailEnd len="sm" w="sm" type="none"/>
                    </a:lnT>
                    <a:lnB cap="flat" cmpd="sng" w="9525">
                      <a:solidFill>
                        <a:srgbClr val="3D85C6"/>
                      </a:solidFill>
                      <a:prstDash val="solid"/>
                      <a:round/>
                      <a:headEnd len="sm" w="sm" type="none"/>
                      <a:tailEnd len="sm" w="sm" type="none"/>
                    </a:lnB>
                    <a:solidFill>
                      <a:srgbClr val="6FA8DC"/>
                    </a:solidFill>
                  </a:tcPr>
                </a:tc>
              </a:tr>
              <a:tr h="792700">
                <a:tc>
                  <a:txBody>
                    <a:bodyPr/>
                    <a:lstStyle/>
                    <a:p>
                      <a:pPr indent="0" lvl="0" marL="0" rtl="0" algn="l">
                        <a:lnSpc>
                          <a:spcPct val="115000"/>
                        </a:lnSpc>
                        <a:spcBef>
                          <a:spcPts val="0"/>
                        </a:spcBef>
                        <a:spcAft>
                          <a:spcPts val="0"/>
                        </a:spcAft>
                        <a:buNone/>
                      </a:pPr>
                      <a:r>
                        <a:rPr lang="en" sz="1800"/>
                        <a:t>0</a:t>
                      </a:r>
                      <a:endParaRPr sz="1800"/>
                    </a:p>
                    <a:p>
                      <a:pPr indent="0" lvl="0" marL="0" rtl="0" algn="l">
                        <a:spcBef>
                          <a:spcPts val="1600"/>
                        </a:spcBef>
                        <a:spcAft>
                          <a:spcPts val="0"/>
                        </a:spcAft>
                        <a:buNone/>
                      </a:pPr>
                      <a:r>
                        <a:t/>
                      </a:r>
                      <a:endParaRPr sz="1800"/>
                    </a:p>
                  </a:txBody>
                  <a:tcPr marT="91425" marB="91425" marR="91425" marL="91425">
                    <a:lnT cap="flat" cmpd="sng" w="9525">
                      <a:solidFill>
                        <a:srgbClr val="3D85C6"/>
                      </a:solidFill>
                      <a:prstDash val="solid"/>
                      <a:round/>
                      <a:headEnd len="sm" w="sm" type="none"/>
                      <a:tailEnd len="sm" w="sm" type="none"/>
                    </a:lnT>
                  </a:tcPr>
                </a:tc>
                <a:tc>
                  <a:txBody>
                    <a:bodyPr/>
                    <a:lstStyle/>
                    <a:p>
                      <a:pPr indent="0" lvl="0" marL="0" rtl="0" algn="l">
                        <a:spcBef>
                          <a:spcPts val="0"/>
                        </a:spcBef>
                        <a:spcAft>
                          <a:spcPts val="0"/>
                        </a:spcAft>
                        <a:buNone/>
                      </a:pPr>
                      <a:r>
                        <a:rPr lang="en" sz="1800"/>
                        <a:t>0.01</a:t>
                      </a:r>
                      <a:endParaRPr sz="1800"/>
                    </a:p>
                    <a:p>
                      <a:pPr indent="0" lvl="0" marL="0" rtl="0" algn="l">
                        <a:spcBef>
                          <a:spcPts val="0"/>
                        </a:spcBef>
                        <a:spcAft>
                          <a:spcPts val="0"/>
                        </a:spcAft>
                        <a:buNone/>
                      </a:pPr>
                      <a:r>
                        <a:t/>
                      </a:r>
                      <a:endParaRPr sz="1800"/>
                    </a:p>
                  </a:txBody>
                  <a:tcPr marT="91425" marB="91425" marR="91425" marL="91425">
                    <a:lnT cap="flat" cmpd="sng" w="9525">
                      <a:solidFill>
                        <a:srgbClr val="3D85C6"/>
                      </a:solidFill>
                      <a:prstDash val="solid"/>
                      <a:round/>
                      <a:headEnd len="sm" w="sm" type="none"/>
                      <a:tailEnd len="sm" w="sm" type="none"/>
                    </a:lnT>
                  </a:tcPr>
                </a:tc>
                <a:tc>
                  <a:txBody>
                    <a:bodyPr/>
                    <a:lstStyle/>
                    <a:p>
                      <a:pPr indent="0" lvl="0" marL="0" rtl="0" algn="l">
                        <a:spcBef>
                          <a:spcPts val="0"/>
                        </a:spcBef>
                        <a:spcAft>
                          <a:spcPts val="0"/>
                        </a:spcAft>
                        <a:buNone/>
                      </a:pPr>
                      <a:r>
                        <a:rPr lang="en" sz="1800"/>
                        <a:t>0.02</a:t>
                      </a:r>
                      <a:endParaRPr/>
                    </a:p>
                  </a:txBody>
                  <a:tcPr marT="91425" marB="91425" marR="91425" marL="91425">
                    <a:lnT cap="flat" cmpd="sng" w="9525">
                      <a:solidFill>
                        <a:srgbClr val="3D85C6"/>
                      </a:solidFill>
                      <a:prstDash val="solid"/>
                      <a:round/>
                      <a:headEnd len="sm" w="sm" type="none"/>
                      <a:tailEnd len="sm" w="sm" type="none"/>
                    </a:lnT>
                  </a:tcPr>
                </a:tc>
                <a:tc>
                  <a:txBody>
                    <a:bodyPr/>
                    <a:lstStyle/>
                    <a:p>
                      <a:pPr indent="0" lvl="0" marL="0" rtl="0" algn="l">
                        <a:spcBef>
                          <a:spcPts val="0"/>
                        </a:spcBef>
                        <a:spcAft>
                          <a:spcPts val="0"/>
                        </a:spcAft>
                        <a:buNone/>
                      </a:pPr>
                      <a:r>
                        <a:rPr lang="en" sz="1800"/>
                        <a:t>0.0007</a:t>
                      </a:r>
                      <a:endParaRPr/>
                    </a:p>
                  </a:txBody>
                  <a:tcPr marT="91425" marB="91425" marR="91425" marL="91425">
                    <a:lnT cap="flat" cmpd="sng" w="9525">
                      <a:solidFill>
                        <a:srgbClr val="3D85C6"/>
                      </a:solidFill>
                      <a:prstDash val="solid"/>
                      <a:round/>
                      <a:headEnd len="sm" w="sm" type="none"/>
                      <a:tailEnd len="sm" w="sm" type="none"/>
                    </a:lnT>
                  </a:tcPr>
                </a:tc>
                <a:tc>
                  <a:txBody>
                    <a:bodyPr/>
                    <a:lstStyle/>
                    <a:p>
                      <a:pPr indent="0" lvl="0" marL="0" rtl="0" algn="l">
                        <a:spcBef>
                          <a:spcPts val="0"/>
                        </a:spcBef>
                        <a:spcAft>
                          <a:spcPts val="0"/>
                        </a:spcAft>
                        <a:buNone/>
                      </a:pPr>
                      <a:r>
                        <a:rPr lang="en" sz="1800"/>
                        <a:t>0.04</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t/>
                      </a:r>
                      <a:endParaRPr/>
                    </a:p>
                  </a:txBody>
                  <a:tcPr marT="91425" marB="91425" marR="91425" marL="91425">
                    <a:lnT cap="flat" cmpd="sng" w="9525">
                      <a:solidFill>
                        <a:srgbClr val="3D85C6"/>
                      </a:solidFill>
                      <a:prstDash val="solid"/>
                      <a:round/>
                      <a:headEnd len="sm" w="sm" type="none"/>
                      <a:tailEnd len="sm" w="sm" type="none"/>
                    </a:lnT>
                    <a:solidFill>
                      <a:srgbClr val="EA9999"/>
                    </a:solidFill>
                  </a:tcPr>
                </a:tc>
                <a:tc>
                  <a:txBody>
                    <a:bodyPr/>
                    <a:lstStyle/>
                    <a:p>
                      <a:pPr indent="0" lvl="0" marL="0" rtl="0" algn="l">
                        <a:spcBef>
                          <a:spcPts val="0"/>
                        </a:spcBef>
                        <a:spcAft>
                          <a:spcPts val="0"/>
                        </a:spcAft>
                        <a:buNone/>
                      </a:pPr>
                      <a:r>
                        <a:rPr lang="en" sz="1800"/>
                        <a:t>0</a:t>
                      </a:r>
                      <a:endParaRPr/>
                    </a:p>
                  </a:txBody>
                  <a:tcPr marT="91425" marB="91425" marR="91425" marL="91425">
                    <a:lnT cap="flat" cmpd="sng" w="9525">
                      <a:solidFill>
                        <a:srgbClr val="3D85C6"/>
                      </a:solidFill>
                      <a:prstDash val="solid"/>
                      <a:round/>
                      <a:headEnd len="sm" w="sm" type="none"/>
                      <a:tailEnd len="sm" w="sm" type="none"/>
                    </a:lnT>
                  </a:tcPr>
                </a:tc>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20"/>
          <p:cNvSpPr txBox="1"/>
          <p:nvPr>
            <p:ph type="title"/>
          </p:nvPr>
        </p:nvSpPr>
        <p:spPr>
          <a:xfrm>
            <a:off x="311700" y="337250"/>
            <a:ext cx="85206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Pacifico"/>
                <a:ea typeface="Pacifico"/>
                <a:cs typeface="Pacifico"/>
                <a:sym typeface="Pacifico"/>
              </a:rPr>
              <a:t>Lyrical/Introspective</a:t>
            </a:r>
            <a:endParaRPr>
              <a:latin typeface="Pacifico"/>
              <a:ea typeface="Pacifico"/>
              <a:cs typeface="Pacifico"/>
              <a:sym typeface="Pacifico"/>
            </a:endParaRPr>
          </a:p>
        </p:txBody>
      </p:sp>
      <p:sp>
        <p:nvSpPr>
          <p:cNvPr id="112" name="Google Shape;112;p20"/>
          <p:cNvSpPr txBox="1"/>
          <p:nvPr>
            <p:ph idx="1" type="body"/>
          </p:nvPr>
        </p:nvSpPr>
        <p:spPr>
          <a:xfrm>
            <a:off x="311700" y="1030350"/>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Cambria"/>
                <a:ea typeface="Cambria"/>
                <a:cs typeface="Cambria"/>
                <a:sym typeface="Cambria"/>
              </a:rPr>
              <a:t>Notable Rappers[from top left, clockwise]:  Joe Budden (+.04), Logic(+.03), Kendrick Lamar(+.02), Lauryn Hill(+.02), Eminem (+.02)</a:t>
            </a:r>
            <a:endParaRPr>
              <a:latin typeface="Cambria"/>
              <a:ea typeface="Cambria"/>
              <a:cs typeface="Cambria"/>
              <a:sym typeface="Cambria"/>
            </a:endParaRPr>
          </a:p>
          <a:p>
            <a:pPr indent="0" lvl="0" marL="0" rtl="0" algn="l">
              <a:spcBef>
                <a:spcPts val="1600"/>
              </a:spcBef>
              <a:spcAft>
                <a:spcPts val="0"/>
              </a:spcAft>
              <a:buClr>
                <a:schemeClr val="dk1"/>
              </a:buClr>
              <a:buSzPts val="1100"/>
              <a:buFont typeface="Arial"/>
              <a:buNone/>
            </a:pPr>
            <a:r>
              <a:t/>
            </a:r>
            <a:endParaRPr/>
          </a:p>
          <a:p>
            <a:pPr indent="0" lvl="0" marL="0" rtl="0" algn="l">
              <a:spcBef>
                <a:spcPts val="1600"/>
              </a:spcBef>
              <a:spcAft>
                <a:spcPts val="0"/>
              </a:spcAft>
              <a:buClr>
                <a:schemeClr val="dk1"/>
              </a:buClr>
              <a:buSzPts val="1100"/>
              <a:buFont typeface="Arial"/>
              <a:buNone/>
            </a:pPr>
            <a:r>
              <a:t/>
            </a:r>
            <a:endParaRPr/>
          </a:p>
          <a:p>
            <a:pPr indent="0" lvl="0" marL="0" rtl="0" algn="l">
              <a:spcBef>
                <a:spcPts val="1600"/>
              </a:spcBef>
              <a:spcAft>
                <a:spcPts val="0"/>
              </a:spcAft>
              <a:buClr>
                <a:schemeClr val="dk1"/>
              </a:buClr>
              <a:buSzPts val="1100"/>
              <a:buFont typeface="Arial"/>
              <a:buNone/>
            </a:pPr>
            <a:r>
              <a:t/>
            </a:r>
            <a:endParaRPr/>
          </a:p>
          <a:p>
            <a:pPr indent="0" lvl="0" marL="0" rtl="0" algn="l">
              <a:spcBef>
                <a:spcPts val="1600"/>
              </a:spcBef>
              <a:spcAft>
                <a:spcPts val="0"/>
              </a:spcAft>
              <a:buClr>
                <a:schemeClr val="dk1"/>
              </a:buClr>
              <a:buSzPts val="1100"/>
              <a:buFont typeface="Arial"/>
              <a:buNone/>
            </a:pPr>
            <a:r>
              <a:t/>
            </a:r>
            <a:endParaRPr/>
          </a:p>
          <a:p>
            <a:pPr indent="0" lvl="0" marL="0" rtl="0" algn="l">
              <a:spcBef>
                <a:spcPts val="1600"/>
              </a:spcBef>
              <a:spcAft>
                <a:spcPts val="0"/>
              </a:spcAft>
              <a:buNone/>
            </a:pPr>
            <a:r>
              <a:t/>
            </a:r>
            <a:endParaRPr sz="1200"/>
          </a:p>
          <a:p>
            <a:pPr indent="0" lvl="0" marL="0" rtl="0" algn="l">
              <a:spcBef>
                <a:spcPts val="1600"/>
              </a:spcBef>
              <a:spcAft>
                <a:spcPts val="1600"/>
              </a:spcAft>
              <a:buNone/>
            </a:pPr>
            <a:r>
              <a:t/>
            </a:r>
            <a:endParaRPr sz="1200"/>
          </a:p>
        </p:txBody>
      </p:sp>
      <p:pic>
        <p:nvPicPr>
          <p:cNvPr descr="Joe Budden - Wikipedia" id="113" name="Google Shape;113;p20"/>
          <p:cNvPicPr preferRelativeResize="0"/>
          <p:nvPr/>
        </p:nvPicPr>
        <p:blipFill>
          <a:blip r:embed="rId3">
            <a:alphaModFix/>
          </a:blip>
          <a:stretch>
            <a:fillRect/>
          </a:stretch>
        </p:blipFill>
        <p:spPr>
          <a:xfrm>
            <a:off x="420947" y="1967625"/>
            <a:ext cx="1079275" cy="1365706"/>
          </a:xfrm>
          <a:prstGeom prst="rect">
            <a:avLst/>
          </a:prstGeom>
          <a:noFill/>
          <a:ln>
            <a:noFill/>
          </a:ln>
        </p:spPr>
      </p:pic>
      <p:pic>
        <p:nvPicPr>
          <p:cNvPr descr="Logic (rapper) - Wikipedia" id="114" name="Google Shape;114;p20"/>
          <p:cNvPicPr preferRelativeResize="0"/>
          <p:nvPr/>
        </p:nvPicPr>
        <p:blipFill>
          <a:blip r:embed="rId4">
            <a:alphaModFix/>
          </a:blip>
          <a:stretch>
            <a:fillRect/>
          </a:stretch>
        </p:blipFill>
        <p:spPr>
          <a:xfrm>
            <a:off x="1751638" y="1947574"/>
            <a:ext cx="1079275" cy="1405813"/>
          </a:xfrm>
          <a:prstGeom prst="rect">
            <a:avLst/>
          </a:prstGeom>
          <a:noFill/>
          <a:ln>
            <a:noFill/>
          </a:ln>
        </p:spPr>
      </p:pic>
      <p:pic>
        <p:nvPicPr>
          <p:cNvPr descr="Eminem - Wikipedia" id="115" name="Google Shape;115;p20"/>
          <p:cNvPicPr preferRelativeResize="0"/>
          <p:nvPr/>
        </p:nvPicPr>
        <p:blipFill rotWithShape="1">
          <a:blip r:embed="rId5">
            <a:alphaModFix/>
          </a:blip>
          <a:srcRect b="-94608" l="-10331" r="-70598" t="13678"/>
          <a:stretch/>
        </p:blipFill>
        <p:spPr>
          <a:xfrm>
            <a:off x="203900" y="3609775"/>
            <a:ext cx="2138975" cy="2566775"/>
          </a:xfrm>
          <a:prstGeom prst="rect">
            <a:avLst/>
          </a:prstGeom>
          <a:noFill/>
          <a:ln>
            <a:noFill/>
          </a:ln>
        </p:spPr>
      </p:pic>
      <p:pic>
        <p:nvPicPr>
          <p:cNvPr descr="Lauryn Hill discography - Wikipedia" id="116" name="Google Shape;116;p20"/>
          <p:cNvPicPr preferRelativeResize="0"/>
          <p:nvPr/>
        </p:nvPicPr>
        <p:blipFill rotWithShape="1">
          <a:blip r:embed="rId6">
            <a:alphaModFix/>
          </a:blip>
          <a:srcRect b="-4869" l="11320" r="-11320" t="4870"/>
          <a:stretch/>
        </p:blipFill>
        <p:spPr>
          <a:xfrm>
            <a:off x="1708550" y="3435325"/>
            <a:ext cx="1079275" cy="1622700"/>
          </a:xfrm>
          <a:prstGeom prst="rect">
            <a:avLst/>
          </a:prstGeom>
          <a:noFill/>
          <a:ln>
            <a:noFill/>
          </a:ln>
        </p:spPr>
      </p:pic>
      <p:pic>
        <p:nvPicPr>
          <p:cNvPr descr="Kendrick Lamar - Wikipedia" id="117" name="Google Shape;117;p20"/>
          <p:cNvPicPr preferRelativeResize="0"/>
          <p:nvPr/>
        </p:nvPicPr>
        <p:blipFill rotWithShape="1">
          <a:blip r:embed="rId7">
            <a:alphaModFix/>
          </a:blip>
          <a:srcRect b="-18629" l="13980" r="-13980" t="18630"/>
          <a:stretch/>
        </p:blipFill>
        <p:spPr>
          <a:xfrm>
            <a:off x="2909925" y="2913100"/>
            <a:ext cx="1079275" cy="1696932"/>
          </a:xfrm>
          <a:prstGeom prst="rect">
            <a:avLst/>
          </a:prstGeom>
          <a:noFill/>
          <a:ln>
            <a:noFill/>
          </a:ln>
        </p:spPr>
      </p:pic>
      <p:sp>
        <p:nvSpPr>
          <p:cNvPr id="118" name="Google Shape;118;p20"/>
          <p:cNvSpPr txBox="1"/>
          <p:nvPr>
            <p:ph idx="2" type="body"/>
          </p:nvPr>
        </p:nvSpPr>
        <p:spPr>
          <a:xfrm>
            <a:off x="5144100" y="1030350"/>
            <a:ext cx="3688200" cy="372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Words Associated with Topic:</a:t>
            </a:r>
            <a:endParaRPr/>
          </a:p>
          <a:p>
            <a:pPr indent="0" lvl="0" marL="0" rtl="0" algn="l">
              <a:spcBef>
                <a:spcPts val="1600"/>
              </a:spcBef>
              <a:spcAft>
                <a:spcPts val="0"/>
              </a:spcAft>
              <a:buNone/>
            </a:pPr>
            <a:r>
              <a:rPr lang="en"/>
              <a:t>life, feel, away, would, day, never, everything, us, could, god, mind, world, ever die, people, way, said, time, pain</a:t>
            </a:r>
            <a:endParaRPr/>
          </a:p>
          <a:p>
            <a:pPr indent="0" lvl="0" marL="0" rtl="0" algn="l">
              <a:spcBef>
                <a:spcPts val="1600"/>
              </a:spcBef>
              <a:spcAft>
                <a:spcPts val="0"/>
              </a:spcAft>
              <a:buNone/>
            </a:pPr>
            <a:r>
              <a:rPr lang="en"/>
              <a:t>The mean Lyrical/Introspective score of all songs was 0.021</a:t>
            </a:r>
            <a:endParaRPr/>
          </a:p>
          <a:p>
            <a:pPr indent="0" lvl="0" marL="0" rtl="0" algn="l">
              <a:spcBef>
                <a:spcPts val="1600"/>
              </a:spcBef>
              <a:spcAft>
                <a:spcPts val="0"/>
              </a:spcAft>
              <a:buNone/>
            </a:pPr>
            <a:r>
              <a:rPr b="1" lang="en" sz="1900"/>
              <a:t>27%</a:t>
            </a:r>
            <a:r>
              <a:rPr lang="en"/>
              <a:t> of songs were classified as Lyrical/Introspective</a:t>
            </a:r>
            <a:endParaRPr/>
          </a:p>
          <a:p>
            <a:pPr indent="0" lvl="0" marL="0" rtl="0" algn="l">
              <a:spcBef>
                <a:spcPts val="1600"/>
              </a:spcBef>
              <a:spcAft>
                <a:spcPts val="0"/>
              </a:spcAft>
              <a:buNone/>
            </a:pPr>
            <a:r>
              <a:rPr lang="en"/>
              <a:t>Avg # of Unique Words: </a:t>
            </a:r>
            <a:r>
              <a:rPr b="1" lang="en"/>
              <a:t>274</a:t>
            </a:r>
            <a:endParaRPr b="1"/>
          </a:p>
          <a:p>
            <a:pPr indent="0" lvl="0" marL="0" rtl="0" algn="l">
              <a:spcBef>
                <a:spcPts val="1600"/>
              </a:spcBef>
              <a:spcAft>
                <a:spcPts val="0"/>
              </a:spcAft>
              <a:buNone/>
            </a:pPr>
            <a:r>
              <a:t/>
            </a:r>
            <a:endParaRPr b="1">
              <a:solidFill>
                <a:srgbClr val="000000"/>
              </a:solidFill>
            </a:endParaRPr>
          </a:p>
          <a:p>
            <a:pPr indent="0" lvl="0" marL="0" rtl="0" algn="l">
              <a:spcBef>
                <a:spcPts val="1600"/>
              </a:spcBef>
              <a:spcAft>
                <a:spcPts val="0"/>
              </a:spcAft>
              <a:buNone/>
            </a:pPr>
            <a:r>
              <a:t/>
            </a:r>
            <a:endParaRPr b="1"/>
          </a:p>
          <a:p>
            <a:pPr indent="0" lvl="0" marL="0" rtl="0" algn="l">
              <a:spcBef>
                <a:spcPts val="1600"/>
              </a:spcBef>
              <a:spcAft>
                <a:spcPts val="1600"/>
              </a:spcAft>
              <a:buClr>
                <a:schemeClr val="dk1"/>
              </a:buClr>
              <a:buSzPts val="1100"/>
              <a:buFont typeface="Arial"/>
              <a:buNone/>
            </a:pPr>
            <a:r>
              <a:t/>
            </a:r>
            <a:endParaRPr/>
          </a:p>
        </p:txBody>
      </p:sp>
      <p:sp>
        <p:nvSpPr>
          <p:cNvPr id="119" name="Google Shape;119;p20"/>
          <p:cNvSpPr txBox="1"/>
          <p:nvPr/>
        </p:nvSpPr>
        <p:spPr>
          <a:xfrm>
            <a:off x="247025" y="2913100"/>
            <a:ext cx="2331900" cy="21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20"/>
          <p:cNvSpPr txBox="1"/>
          <p:nvPr/>
        </p:nvSpPr>
        <p:spPr>
          <a:xfrm>
            <a:off x="1953963" y="2913100"/>
            <a:ext cx="1214100" cy="17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21"/>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3300">
              <a:latin typeface="Lobster"/>
              <a:ea typeface="Lobster"/>
              <a:cs typeface="Lobster"/>
              <a:sym typeface="Lobster"/>
            </a:endParaRPr>
          </a:p>
          <a:p>
            <a:pPr indent="0" lvl="0" marL="0" rtl="0" algn="l">
              <a:spcBef>
                <a:spcPts val="0"/>
              </a:spcBef>
              <a:spcAft>
                <a:spcPts val="0"/>
              </a:spcAft>
              <a:buClr>
                <a:schemeClr val="dk1"/>
              </a:buClr>
              <a:buSzPts val="1100"/>
              <a:buFont typeface="Arial"/>
              <a:buNone/>
            </a:pPr>
            <a:r>
              <a:rPr lang="en" sz="3300">
                <a:latin typeface="Lobster"/>
                <a:ea typeface="Lobster"/>
                <a:cs typeface="Lobster"/>
                <a:sym typeface="Lobster"/>
              </a:rPr>
              <a:t>Club/Materialistic</a:t>
            </a:r>
            <a:endParaRPr/>
          </a:p>
        </p:txBody>
      </p:sp>
      <p:sp>
        <p:nvSpPr>
          <p:cNvPr id="126" name="Google Shape;126;p21"/>
          <p:cNvSpPr txBox="1"/>
          <p:nvPr>
            <p:ph idx="1" type="body"/>
          </p:nvPr>
        </p:nvSpPr>
        <p:spPr>
          <a:xfrm>
            <a:off x="311700" y="1225225"/>
            <a:ext cx="39999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Cambria"/>
                <a:ea typeface="Cambria"/>
                <a:cs typeface="Cambria"/>
                <a:sym typeface="Cambria"/>
              </a:rPr>
              <a:t>Notable Rappers(from top left, clockwise):  DaBaby (+.03), Lil Baby(+.04), Meek Mill(+.03), Megan Thee Stallion(+.02), Young Thug (+.02)</a:t>
            </a:r>
            <a:endParaRPr/>
          </a:p>
          <a:p>
            <a:pPr indent="0" lvl="0" marL="0" rtl="0" algn="l">
              <a:spcBef>
                <a:spcPts val="1600"/>
              </a:spcBef>
              <a:spcAft>
                <a:spcPts val="1600"/>
              </a:spcAft>
              <a:buNone/>
            </a:pPr>
            <a:r>
              <a:t/>
            </a:r>
            <a:endParaRPr sz="1200"/>
          </a:p>
        </p:txBody>
      </p:sp>
      <p:pic>
        <p:nvPicPr>
          <p:cNvPr descr="Lil Baby | Best Music Wiki | Fandom" id="127" name="Google Shape;127;p21"/>
          <p:cNvPicPr preferRelativeResize="0"/>
          <p:nvPr/>
        </p:nvPicPr>
        <p:blipFill>
          <a:blip r:embed="rId3">
            <a:alphaModFix/>
          </a:blip>
          <a:stretch>
            <a:fillRect/>
          </a:stretch>
        </p:blipFill>
        <p:spPr>
          <a:xfrm>
            <a:off x="1550425" y="2013100"/>
            <a:ext cx="1221474" cy="1427175"/>
          </a:xfrm>
          <a:prstGeom prst="rect">
            <a:avLst/>
          </a:prstGeom>
          <a:noFill/>
          <a:ln>
            <a:noFill/>
          </a:ln>
        </p:spPr>
      </p:pic>
      <p:pic>
        <p:nvPicPr>
          <p:cNvPr descr="DaBaby | Best Music Wiki | Fandom" id="128" name="Google Shape;128;p21"/>
          <p:cNvPicPr preferRelativeResize="0"/>
          <p:nvPr/>
        </p:nvPicPr>
        <p:blipFill>
          <a:blip r:embed="rId4">
            <a:alphaModFix/>
          </a:blip>
          <a:stretch>
            <a:fillRect/>
          </a:stretch>
        </p:blipFill>
        <p:spPr>
          <a:xfrm>
            <a:off x="254475" y="2047900"/>
            <a:ext cx="1140422" cy="1482550"/>
          </a:xfrm>
          <a:prstGeom prst="rect">
            <a:avLst/>
          </a:prstGeom>
          <a:noFill/>
          <a:ln>
            <a:noFill/>
          </a:ln>
        </p:spPr>
      </p:pic>
      <p:pic>
        <p:nvPicPr>
          <p:cNvPr descr="Young Thug Net Worth 2020: Age, Height, Wife, Children, Bio, Wiki &amp; Facts |  Raphael Saadiq" id="129" name="Google Shape;129;p21"/>
          <p:cNvPicPr preferRelativeResize="0"/>
          <p:nvPr/>
        </p:nvPicPr>
        <p:blipFill>
          <a:blip r:embed="rId5">
            <a:alphaModFix/>
          </a:blip>
          <a:stretch>
            <a:fillRect/>
          </a:stretch>
        </p:blipFill>
        <p:spPr>
          <a:xfrm>
            <a:off x="254475" y="3624425"/>
            <a:ext cx="2243925" cy="1260475"/>
          </a:xfrm>
          <a:prstGeom prst="rect">
            <a:avLst/>
          </a:prstGeom>
          <a:noFill/>
          <a:ln>
            <a:noFill/>
          </a:ln>
        </p:spPr>
      </p:pic>
      <p:pic>
        <p:nvPicPr>
          <p:cNvPr descr="Meek Mill - Wikipedia" id="130" name="Google Shape;130;p21"/>
          <p:cNvPicPr preferRelativeResize="0"/>
          <p:nvPr/>
        </p:nvPicPr>
        <p:blipFill>
          <a:blip r:embed="rId6">
            <a:alphaModFix/>
          </a:blip>
          <a:stretch>
            <a:fillRect/>
          </a:stretch>
        </p:blipFill>
        <p:spPr>
          <a:xfrm>
            <a:off x="2805300" y="2114275"/>
            <a:ext cx="1221475" cy="1208541"/>
          </a:xfrm>
          <a:prstGeom prst="rect">
            <a:avLst/>
          </a:prstGeom>
          <a:noFill/>
          <a:ln>
            <a:noFill/>
          </a:ln>
        </p:spPr>
      </p:pic>
      <p:pic>
        <p:nvPicPr>
          <p:cNvPr descr="Megan Thee Stallion - Wikipedia" id="131" name="Google Shape;131;p21"/>
          <p:cNvPicPr preferRelativeResize="0"/>
          <p:nvPr/>
        </p:nvPicPr>
        <p:blipFill>
          <a:blip r:embed="rId7">
            <a:alphaModFix/>
          </a:blip>
          <a:stretch>
            <a:fillRect/>
          </a:stretch>
        </p:blipFill>
        <p:spPr>
          <a:xfrm>
            <a:off x="2632400" y="3391598"/>
            <a:ext cx="1387750" cy="1557950"/>
          </a:xfrm>
          <a:prstGeom prst="rect">
            <a:avLst/>
          </a:prstGeom>
          <a:noFill/>
          <a:ln>
            <a:noFill/>
          </a:ln>
        </p:spPr>
      </p:pic>
      <p:sp>
        <p:nvSpPr>
          <p:cNvPr id="132" name="Google Shape;132;p21"/>
          <p:cNvSpPr txBox="1"/>
          <p:nvPr>
            <p:ph idx="2" type="body"/>
          </p:nvPr>
        </p:nvSpPr>
        <p:spPr>
          <a:xfrm>
            <a:off x="4796475" y="1253050"/>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Words Associated with Topic:</a:t>
            </a:r>
            <a:endParaRPr/>
          </a:p>
          <a:p>
            <a:pPr indent="0" lvl="0" marL="0" rtl="0" algn="l">
              <a:spcBef>
                <a:spcPts val="1600"/>
              </a:spcBef>
              <a:spcAft>
                <a:spcPts val="0"/>
              </a:spcAft>
              <a:buNone/>
            </a:pPr>
            <a:r>
              <a:rPr lang="en"/>
              <a:t>money, fuck, hoes, h*, p**sy, gang, lil, sh*t, ass, bad, d*ck, boy, pull, rich, smoke, hundred, big, diamonds, getting, new, talkin</a:t>
            </a:r>
            <a:endParaRPr/>
          </a:p>
          <a:p>
            <a:pPr indent="0" lvl="0" marL="0" rtl="0" algn="l">
              <a:spcBef>
                <a:spcPts val="1600"/>
              </a:spcBef>
              <a:spcAft>
                <a:spcPts val="0"/>
              </a:spcAft>
              <a:buNone/>
            </a:pPr>
            <a:r>
              <a:rPr lang="en"/>
              <a:t>The mean Club/Materialistic score of all songs was 0.021</a:t>
            </a:r>
            <a:endParaRPr b="1" sz="1900"/>
          </a:p>
          <a:p>
            <a:pPr indent="0" lvl="0" marL="0" rtl="0" algn="l">
              <a:spcBef>
                <a:spcPts val="1600"/>
              </a:spcBef>
              <a:spcAft>
                <a:spcPts val="0"/>
              </a:spcAft>
              <a:buNone/>
            </a:pPr>
            <a:r>
              <a:rPr b="1" lang="en" sz="1900"/>
              <a:t>26</a:t>
            </a:r>
            <a:r>
              <a:rPr lang="en" sz="1900">
                <a:solidFill>
                  <a:srgbClr val="000000"/>
                </a:solidFill>
              </a:rPr>
              <a:t>%</a:t>
            </a:r>
            <a:r>
              <a:rPr lang="en"/>
              <a:t> of songs were classified as Club/Materialistic</a:t>
            </a:r>
            <a:endParaRPr/>
          </a:p>
          <a:p>
            <a:pPr indent="0" lvl="0" marL="0" rtl="0" algn="l">
              <a:spcBef>
                <a:spcPts val="1600"/>
              </a:spcBef>
              <a:spcAft>
                <a:spcPts val="0"/>
              </a:spcAft>
              <a:buNone/>
            </a:pPr>
            <a:r>
              <a:rPr lang="en"/>
              <a:t>Avg # of Unique Words: </a:t>
            </a:r>
            <a:r>
              <a:rPr b="1" lang="en"/>
              <a:t>243</a:t>
            </a:r>
            <a:endParaRPr b="1"/>
          </a:p>
          <a:p>
            <a:pPr indent="0" lvl="0" marL="0" rtl="0" algn="l">
              <a:spcBef>
                <a:spcPts val="1600"/>
              </a:spcBef>
              <a:spcAft>
                <a:spcPts val="0"/>
              </a:spcAft>
              <a:buNone/>
            </a:pPr>
            <a:r>
              <a:t/>
            </a:r>
            <a:endParaRPr b="1"/>
          </a:p>
          <a:p>
            <a:pPr indent="0" lvl="0" marL="0" rtl="0" algn="l">
              <a:spcBef>
                <a:spcPts val="1600"/>
              </a:spcBef>
              <a:spcAft>
                <a:spcPts val="1600"/>
              </a:spcAft>
              <a:buClr>
                <a:schemeClr val="dk1"/>
              </a:buClr>
              <a:buSzPts val="1100"/>
              <a:buFont typeface="Arial"/>
              <a:buNone/>
            </a:pPr>
            <a:r>
              <a:t/>
            </a:r>
            <a:endParaRPr b="1"/>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Luxe">
  <a:themeElements>
    <a:clrScheme name="Luxe">
      <a:dk1>
        <a:srgbClr val="000000"/>
      </a:dk1>
      <a:lt1>
        <a:srgbClr val="FFFFFF"/>
      </a:lt1>
      <a:dk2>
        <a:srgbClr val="B7B7B7"/>
      </a:dk2>
      <a:lt2>
        <a:srgbClr val="CCA677"/>
      </a:lt2>
      <a:accent1>
        <a:srgbClr val="5D4037"/>
      </a:accent1>
      <a:accent2>
        <a:srgbClr val="455A64"/>
      </a:accent2>
      <a:accent3>
        <a:srgbClr val="607D8B"/>
      </a:accent3>
      <a:accent4>
        <a:srgbClr val="78909C"/>
      </a:accent4>
      <a:accent5>
        <a:srgbClr val="57BB8A"/>
      </a:accent5>
      <a:accent6>
        <a:srgbClr val="DCE755"/>
      </a:accent6>
      <a:hlink>
        <a:srgbClr val="57BB8A"/>
      </a:hlink>
      <a:folHlink>
        <a:srgbClr val="57BB8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